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media/media1.mov" ContentType="video/unknown"/>
  <Override PartName="/ppt/notesSlides/notesSlide10.xml" ContentType="application/vnd.openxmlformats-officedocument.presentationml.notesSlide+xml"/>
  <Override PartName="/ppt/media/media2.mov" ContentType="video/unknown"/>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s>

</file>

<file path=ppt/media/image1.png>
</file>

<file path=ppt/media/image2.png>
</file>

<file path=ppt/media/image3.png>
</file>

<file path=ppt/media/image4.png>
</file>

<file path=ppt/media/image5.png>
</file>

<file path=ppt/media/image6.png>
</file>

<file path=ppt/media/media1.mov>
</file>

<file path=ppt/media/media2.mov>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3.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standalone="yes"?><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5.xml.rels><?xml version="1.0" encoding="UTF-8" standalone="yes"?><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6.xml.rels><?xml version="1.0" encoding="UTF-8" standalone="yes"?><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1" name="Shape 121"/>
          <p:cNvSpPr/>
          <p:nvPr>
            <p:ph type="sldImg"/>
          </p:nvPr>
        </p:nvSpPr>
        <p:spPr>
          <a:prstGeom prst="rect">
            <a:avLst/>
          </a:prstGeom>
        </p:spPr>
        <p:txBody>
          <a:bodyPr/>
          <a:lstStyle/>
          <a:p>
            <a:pPr/>
          </a:p>
        </p:txBody>
      </p:sp>
      <p:sp>
        <p:nvSpPr>
          <p:cNvPr id="122" name="Shape 122"/>
          <p:cNvSpPr/>
          <p:nvPr>
            <p:ph type="body" sz="quarter" idx="1"/>
          </p:nvPr>
        </p:nvSpPr>
        <p:spPr>
          <a:prstGeom prst="rect">
            <a:avLst/>
          </a:prstGeom>
        </p:spPr>
        <p:txBody>
          <a:bodyPr/>
          <a:lstStyle/>
          <a:p>
            <a:pPr/>
            <a:r>
              <a:t>Introductions.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Similar deployment process for Google Cloud Platform</a:t>
            </a:r>
          </a:p>
          <a:p>
            <a:pPr marL="305593" indent="-305593">
              <a:buSzPct val="145000"/>
              <a:buChar char="-"/>
            </a:pPr>
            <a:r>
              <a:t>activate virtualenv environment</a:t>
            </a:r>
          </a:p>
          <a:p>
            <a:pPr marL="305593" indent="-305593">
              <a:buSzPct val="145000"/>
              <a:buChar char="-"/>
            </a:pPr>
            <a:r>
              <a:t>call google cloud cli to deploy app to app engine</a:t>
            </a:r>
          </a:p>
          <a:p>
            <a:pPr lvl="1" marL="750093" indent="-305593">
              <a:buSzPct val="145000"/>
              <a:buChar char="-"/>
            </a:pPr>
            <a:r>
              <a:t>initial deployment will upload more files than displayed in video. After initial deployment, only diff will be uploaded.</a:t>
            </a:r>
          </a:p>
          <a:p>
            <a:pPr marL="305593" indent="-305593">
              <a:buSzPct val="145000"/>
              <a:buChar char="-"/>
            </a:pPr>
            <a:r>
              <a:t>GAE will wind down previously deployed version of service and start up new version</a:t>
            </a:r>
          </a:p>
          <a:p>
            <a:pPr marL="305593" indent="-305593">
              <a:buSzPct val="145000"/>
              <a:buChar char="-"/>
            </a:pPr>
            <a:r>
              <a:t>call test services using tool of choice (here we are using curl)</a:t>
            </a:r>
          </a:p>
          <a:p>
            <a:pPr marL="305593" indent="-305593">
              <a:buSzPct val="145000"/>
              <a:buChar char="-"/>
            </a:pPr>
            <a:r>
              <a:t>not displayed: traffic splitting between different versions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marL="305593" indent="-305593">
              <a:buSzPct val="145000"/>
              <a:buChar char="-"/>
            </a:pPr>
            <a:r>
              <a:t>Sample of our app.yaml</a:t>
            </a:r>
          </a:p>
          <a:p>
            <a:pPr lvl="1" marL="750093" indent="-305593">
              <a:buSzPct val="145000"/>
              <a:buChar char="-"/>
            </a:pPr>
            <a:r>
              <a:t>Similar to Zappa, we have to specify the runtime our application needs to run on</a:t>
            </a:r>
          </a:p>
          <a:p>
            <a:pPr lvl="1" marL="750093" indent="-305593">
              <a:buSzPct val="145000"/>
              <a:buChar char="-"/>
            </a:pPr>
            <a:r>
              <a:t>the api_version in the app.yaml represents the version of the google api that will be required when deploying. When using GAE standard, this is always set to 1</a:t>
            </a:r>
          </a:p>
          <a:p>
            <a:pPr lvl="1" marL="750093" indent="-305593">
              <a:buSzPct val="145000"/>
              <a:buChar char="-"/>
            </a:pPr>
            <a:r>
              <a:t>the “service” name is the name of the microservice that will be deployed. All projects require a “default” top level service before creating sub-services</a:t>
            </a:r>
          </a:p>
          <a:p>
            <a:pPr lvl="1" marL="750093" indent="-305593">
              <a:buSzPct val="145000"/>
              <a:buChar char="-"/>
            </a:pPr>
            <a:r>
              <a:t>You can also specify your scaling policy here. GAE standard supports basic, manual, and automatic. basic and manual of some similarities and basic and automatic have similarities that are mainly due to how instances are shutdown when idle, how to scale out when more requests come in, etc. </a:t>
            </a:r>
          </a:p>
          <a:p>
            <a:pPr lvl="1" marL="750093" indent="-305593">
              <a:buSzPct val="145000"/>
              <a:buChar char="-"/>
            </a:pPr>
            <a:r>
              <a:t>One thing to note here is the libraries section. This is indicating to GAE what additional libraries outside the Google version of the Python standard libraries are needed to deploy application. </a:t>
            </a:r>
          </a:p>
          <a:p>
            <a:pPr lvl="1" marL="750093" indent="-305593">
              <a:buSzPct val="145000"/>
              <a:buChar char="-"/>
            </a:pPr>
            <a:r>
              <a:t>finally the handlers are the request handlers that are invoked when web requests come in. In this case, all requests are forwarded to our Flask application.</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0" name="Shape 190"/>
          <p:cNvSpPr/>
          <p:nvPr>
            <p:ph type="sldImg"/>
          </p:nvPr>
        </p:nvSpPr>
        <p:spPr>
          <a:prstGeom prst="rect">
            <a:avLst/>
          </a:prstGeom>
        </p:spPr>
        <p:txBody>
          <a:bodyPr/>
          <a:lstStyle/>
          <a:p>
            <a:pPr/>
          </a:p>
        </p:txBody>
      </p:sp>
      <p:sp>
        <p:nvSpPr>
          <p:cNvPr id="191" name="Shape 191"/>
          <p:cNvSpPr/>
          <p:nvPr>
            <p:ph type="body" sz="quarter" idx="1"/>
          </p:nvPr>
        </p:nvSpPr>
        <p:spPr>
          <a:prstGeom prst="rect">
            <a:avLst/>
          </a:prstGeom>
        </p:spPr>
        <p:txBody>
          <a:bodyPr/>
          <a:lstStyle/>
          <a:p>
            <a:pPr/>
            <a:r>
              <a:t>A couple of gotchas with this architecture:</a:t>
            </a:r>
          </a:p>
          <a:p>
            <a:pPr marL="305593" indent="-305593">
              <a:buSzPct val="145000"/>
              <a:buChar char="-"/>
            </a:pPr>
            <a:r>
              <a:t>currently only GAE is available option when developing server less apps with Python</a:t>
            </a:r>
          </a:p>
          <a:p>
            <a:pPr lvl="1" marL="750093" indent="-305593">
              <a:buSzPct val="145000"/>
              <a:buChar char="-"/>
            </a:pPr>
            <a:r>
              <a:t>Google Cloud Endpoints w/ Google Cloud Functions currently only supports development with JS</a:t>
            </a:r>
          </a:p>
          <a:p>
            <a:pPr marL="305593" indent="-305593">
              <a:buSzPct val="145000"/>
              <a:buChar char="-"/>
            </a:pPr>
            <a:r>
              <a:t>Python 2.7</a:t>
            </a:r>
          </a:p>
          <a:p>
            <a:pPr lvl="1" marL="750093" indent="-305593">
              <a:buSzPct val="145000"/>
              <a:buChar char="-"/>
            </a:pPr>
            <a:r>
              <a:t>If wanting use latest Python version, one can use Google App Engine Flexible  but there are some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8" name="Shape 198"/>
          <p:cNvSpPr/>
          <p:nvPr>
            <p:ph type="sldImg"/>
          </p:nvPr>
        </p:nvSpPr>
        <p:spPr>
          <a:prstGeom prst="rect">
            <a:avLst/>
          </a:prstGeom>
        </p:spPr>
        <p:txBody>
          <a:bodyPr/>
          <a:lstStyle/>
          <a:p>
            <a:pPr/>
          </a:p>
        </p:txBody>
      </p:sp>
      <p:sp>
        <p:nvSpPr>
          <p:cNvPr id="199" name="Shape 199"/>
          <p:cNvSpPr/>
          <p:nvPr>
            <p:ph type="body" sz="quarter" idx="1"/>
          </p:nvPr>
        </p:nvSpPr>
        <p:spPr>
          <a:prstGeom prst="rect">
            <a:avLst/>
          </a:prstGeom>
        </p:spPr>
        <p:txBody>
          <a:bodyPr/>
          <a:lstStyle/>
          <a:p>
            <a:pPr/>
            <a:r>
              <a:t>To Summarize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r>
              <a:t>Thing to note here is that </a:t>
            </a:r>
          </a:p>
          <a:p>
            <a:pPr/>
            <a:r>
              <a:t>Java and C# are in the same ballpark for their slow start.  Both require large instances to bring cold start times into a reasonable sub 1 second area, and both would require </a:t>
            </a:r>
          </a:p>
          <a:p>
            <a:pPr/>
          </a:p>
          <a:p>
            <a:pPr/>
            <a:r>
              <a:t>Node is 2 orders of magnitude faster than Java and C#</a:t>
            </a:r>
          </a:p>
          <a:p>
            <a:pPr/>
            <a:r>
              <a:t>Python is an additional order of magnitude faster than Node, making it </a:t>
            </a:r>
            <a:r>
              <a:rPr b="1"/>
              <a:t>3</a:t>
            </a:r>
            <a:r>
              <a:t> orders of mag after than Java/C#</a:t>
            </a:r>
          </a:p>
          <a:p>
            <a:pPr/>
            <a:r>
              <a:t>As a result, cold start isn’t really a concern and for most applications, the default on demand behavior is sufficient.</a:t>
            </a:r>
          </a:p>
          <a:p>
            <a:pPr/>
          </a:p>
          <a:p>
            <a:pPr/>
            <a:r>
              <a:t>Please see a cloud guru for more details.</a:t>
            </a:r>
          </a:p>
          <a:p>
            <a:pPr/>
          </a:p>
          <a:p>
            <a:pPr/>
            <a:r>
              <a:t>In Google App engine, cold start is also something to consider, but is outside the scope of this talk.</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2" name="Shape 212"/>
          <p:cNvSpPr/>
          <p:nvPr>
            <p:ph type="sldImg"/>
          </p:nvPr>
        </p:nvSpPr>
        <p:spPr>
          <a:prstGeom prst="rect">
            <a:avLst/>
          </a:prstGeom>
        </p:spPr>
        <p:txBody>
          <a:bodyPr/>
          <a:lstStyle/>
          <a:p>
            <a:pPr/>
          </a:p>
        </p:txBody>
      </p:sp>
      <p:sp>
        <p:nvSpPr>
          <p:cNvPr id="213" name="Shape 213"/>
          <p:cNvSpPr/>
          <p:nvPr>
            <p:ph type="body" sz="quarter" idx="1"/>
          </p:nvPr>
        </p:nvSpPr>
        <p:spPr>
          <a:prstGeom prst="rect">
            <a:avLst/>
          </a:prstGeom>
        </p:spPr>
        <p:txBody>
          <a:bodyPr/>
          <a:lstStyle/>
          <a:p>
            <a:pPr/>
            <a:r>
              <a:t>One Concern with Lambda is cold start, so lets describe a bit about how Lambda works</a:t>
            </a:r>
          </a:p>
          <a:p>
            <a:pPr/>
            <a:r>
              <a:t>Not meant to be accurate, but just to illustrate cold start</a:t>
            </a:r>
          </a:p>
          <a:p>
            <a:pPr/>
          </a:p>
          <a:p>
            <a:pPr/>
          </a:p>
          <a:p>
            <a:pPr/>
          </a:p>
          <a:p>
            <a:pPr/>
            <a:r>
              <a:t>User-&gt;ApiGW: Request</a:t>
            </a:r>
          </a:p>
          <a:p>
            <a:pPr/>
            <a:r>
              <a:t>ApiGW-&gt;Lambda: Delegate request</a:t>
            </a:r>
          </a:p>
          <a:p>
            <a:pPr/>
            <a:r>
              <a:t>Lambda-&gt;Cluster: Get Instance</a:t>
            </a:r>
          </a:p>
          <a:p>
            <a:pPr/>
            <a:r>
              <a:t>Cluster-&gt;Cluster: Is Instance Running</a:t>
            </a:r>
          </a:p>
          <a:p>
            <a:pPr/>
            <a:r>
              <a:t>Cluster-&gt;Cluster: Nope</a:t>
            </a:r>
          </a:p>
          <a:p>
            <a:pPr/>
            <a:r>
              <a:t>Cluster-&gt;+Instance: Start with code</a:t>
            </a:r>
          </a:p>
          <a:p>
            <a:pPr/>
            <a:r>
              <a:t>Instance-&gt;Cluster: Started</a:t>
            </a:r>
          </a:p>
          <a:p>
            <a:pPr/>
            <a:r>
              <a:t>Cluster-&gt;Lambda: Instance</a:t>
            </a:r>
          </a:p>
          <a:p>
            <a:pPr/>
            <a:r>
              <a:t>Lambda-&gt;Instance: Invoke with JSON Request</a:t>
            </a:r>
          </a:p>
          <a:p>
            <a:pPr/>
            <a:r>
              <a:t>Instance-&gt;Lambda: Response</a:t>
            </a:r>
          </a:p>
          <a:p>
            <a:pPr/>
            <a:r>
              <a:t>Lambda-&gt;ApiGW: Response</a:t>
            </a:r>
          </a:p>
          <a:p>
            <a:pPr/>
            <a:r>
              <a:t>ApiGW-&gt;User: Response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7" name="Shape 217"/>
          <p:cNvSpPr/>
          <p:nvPr>
            <p:ph type="sldImg"/>
          </p:nvPr>
        </p:nvSpPr>
        <p:spPr>
          <a:prstGeom prst="rect">
            <a:avLst/>
          </a:prstGeom>
        </p:spPr>
        <p:txBody>
          <a:bodyPr/>
          <a:lstStyle/>
          <a:p>
            <a:pPr/>
          </a:p>
        </p:txBody>
      </p:sp>
      <p:sp>
        <p:nvSpPr>
          <p:cNvPr id="218" name="Shape 218"/>
          <p:cNvSpPr/>
          <p:nvPr>
            <p:ph type="body" sz="quarter" idx="1"/>
          </p:nvPr>
        </p:nvSpPr>
        <p:spPr>
          <a:prstGeom prst="rect">
            <a:avLst/>
          </a:prstGeom>
        </p:spPr>
        <p:txBody>
          <a:bodyPr/>
          <a:lstStyle/>
          <a:p>
            <a:pPr/>
            <a:r>
              <a:t>Here, the instance is already up, so instead of spending the time to start an instance on the cluster, it just delegates to the instance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6" name="Shape 126"/>
          <p:cNvSpPr/>
          <p:nvPr>
            <p:ph type="sldImg"/>
          </p:nvPr>
        </p:nvSpPr>
        <p:spPr>
          <a:prstGeom prst="rect">
            <a:avLst/>
          </a:prstGeom>
        </p:spPr>
        <p:txBody>
          <a:bodyPr/>
          <a:lstStyle/>
          <a:p>
            <a:pPr/>
          </a:p>
        </p:txBody>
      </p:sp>
      <p:sp>
        <p:nvSpPr>
          <p:cNvPr id="127" name="Shape 127"/>
          <p:cNvSpPr/>
          <p:nvPr>
            <p:ph type="body" sz="quarter" idx="1"/>
          </p:nvPr>
        </p:nvSpPr>
        <p:spPr>
          <a:prstGeom prst="rect">
            <a:avLst/>
          </a:prstGeom>
        </p:spPr>
        <p:txBody>
          <a:bodyPr/>
          <a:lstStyle/>
          <a:p>
            <a:pPr/>
            <a:r>
              <a:t>Today we will start with covering some AWS Serverless specifics, and then target other clouds</a:t>
            </a:r>
          </a:p>
          <a:p>
            <a:pPr/>
            <a:r>
              <a:t>I’ve deployed two ServerLess this year on AWS, so I will focus on AWS.  </a:t>
            </a:r>
          </a:p>
          <a:p>
            <a:pPr marL="305593" indent="-305593">
              <a:buSzPct val="145000"/>
              <a:buChar char="-"/>
            </a:pPr>
            <a:r>
              <a:t>Define</a:t>
            </a:r>
          </a:p>
          <a:p>
            <a:pPr marL="305593" indent="-305593">
              <a:buSzPct val="145000"/>
              <a:buChar char="-"/>
            </a:pPr>
            <a:r>
              <a:t>Advantage over traditional HA applications</a:t>
            </a:r>
          </a:p>
          <a:p>
            <a:pPr marL="305593" indent="-305593">
              <a:buSzPct val="145000"/>
              <a:buChar char="-"/>
            </a:pPr>
            <a:r>
              <a:t>Python and Zappa</a:t>
            </a:r>
          </a:p>
          <a:p>
            <a:pPr marL="305593" indent="-305593">
              <a:buSzPct val="145000"/>
              <a:buChar char="-"/>
            </a:pPr>
            <a:r>
              <a:t>Pitfalls to avoid on AWS</a:t>
            </a:r>
          </a:p>
          <a:p>
            <a:pPr/>
          </a:p>
          <a:p>
            <a:pPr/>
          </a:p>
          <a:p>
            <a:pPr/>
            <a:r>
              <a:t>Ram has dug into how Zappa and AppEngine work under the covers, will enlighten us all on WSGI, </a:t>
            </a:r>
          </a:p>
          <a:p>
            <a:pPr marL="305593" indent="-305593">
              <a:buSzPct val="145000"/>
              <a:buChar char="-"/>
            </a:pPr>
            <a:r>
              <a:t>He will demo how to deploy a simple Python RESTful API and without modification deploy it onto AWS, IaaS and Google Cloud.</a:t>
            </a:r>
          </a:p>
          <a:p>
            <a:pPr marL="305593" indent="-305593">
              <a:buSzPct val="145000"/>
              <a:buChar char="-"/>
            </a:pPr>
            <a:r>
              <a:t>He will discuss some advantages and limitations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Shape 131"/>
          <p:cNvSpPr/>
          <p:nvPr>
            <p:ph type="sldImg"/>
          </p:nvPr>
        </p:nvSpPr>
        <p:spPr>
          <a:prstGeom prst="rect">
            <a:avLst/>
          </a:prstGeom>
        </p:spPr>
        <p:txBody>
          <a:bodyPr/>
          <a:lstStyle/>
          <a:p>
            <a:pPr/>
          </a:p>
        </p:txBody>
      </p:sp>
      <p:sp>
        <p:nvSpPr>
          <p:cNvPr id="132" name="Shape 132"/>
          <p:cNvSpPr/>
          <p:nvPr>
            <p:ph type="body" sz="quarter" idx="1"/>
          </p:nvPr>
        </p:nvSpPr>
        <p:spPr>
          <a:prstGeom prst="rect">
            <a:avLst/>
          </a:prstGeom>
        </p:spPr>
        <p:txBody>
          <a:bodyPr/>
          <a:lstStyle/>
          <a:p>
            <a:pPr/>
            <a:r>
              <a:t>Infrastructure as a Service, Platform, and Software as a service</a:t>
            </a:r>
          </a:p>
          <a:p>
            <a:pPr/>
            <a:r>
              <a:t>	- Shared responsibility model</a:t>
            </a:r>
          </a:p>
          <a:p>
            <a:pPr/>
            <a:r>
              <a:t>	- As you go to the right, the vendor is responsible for more</a:t>
            </a:r>
          </a:p>
          <a:p>
            <a:pPr/>
            <a:r>
              <a:t>	- SaaS - Gmail - uptime, high availability, security</a:t>
            </a:r>
          </a:p>
          <a:p>
            <a:pPr/>
            <a:r>
              <a:t>	- PaaS- Hardware/VM/Patching/scalability, AWS’s problem</a:t>
            </a:r>
          </a:p>
          <a:p>
            <a:pPr/>
            <a:r>
              <a:t>			Heroku, App Engine, Lambda/Api Gateway</a:t>
            </a:r>
          </a:p>
          <a:p>
            <a:pPr/>
          </a:p>
          <a:p>
            <a:pPr/>
            <a:r>
              <a:t>So over the last year, I’ve been working on server less application deployment at Chick-fil-A</a:t>
            </a:r>
          </a:p>
          <a:p>
            <a:pPr/>
            <a:r>
              <a:t>I had the opportunity to look at an existing application that by all indications was following the example set forth in many AWS talks.  However it had several problems and their were several lessons learned.  </a:t>
            </a:r>
          </a:p>
          <a:p>
            <a:pPr/>
          </a:p>
          <a:p>
            <a:pPr/>
            <a:r>
              <a:t>	- Prefer Microservice vs Nanoservice.  1 Lambda per resource yields too many lambdas</a:t>
            </a:r>
          </a:p>
          <a:p>
            <a:pPr/>
            <a:r>
              <a:t>	- Don’t use the console for development - code in repo</a:t>
            </a:r>
          </a:p>
          <a:p>
            <a:pPr/>
            <a:r>
              <a:t>	- Prefer a framework, such as Zappa, to package and deploy</a:t>
            </a:r>
          </a:p>
          <a:p>
            <a:pPr/>
          </a:p>
          <a:p>
            <a:pPr/>
            <a:r>
              <a:t>During my research on ServerLesss -&gt;  Mark Mandel from Google at last year’s Connect.tech and he made the point =&gt; Thats App Engine … and has been around for a decade</a:t>
            </a:r>
          </a:p>
          <a:p>
            <a:pPr/>
          </a:p>
          <a:p>
            <a:pPr/>
            <a:r>
              <a:t>So Ram and I set forth to explore how one could go Serverless without vendor lockin.  </a:t>
            </a:r>
            <a:br/>
            <a:r>
              <a:t>Today, we will discuss a design that allows you to start with ServerLess on AWS</a:t>
            </a:r>
          </a:p>
          <a:p>
            <a:pPr/>
            <a:r>
              <a:t>	- Cheapest</a:t>
            </a:r>
          </a:p>
          <a:p>
            <a:pPr/>
          </a:p>
          <a:p>
            <a:pPr/>
            <a:r>
              <a:t>But maintain the flexibility to change hosing as Business and pricing changes.</a:t>
            </a:r>
          </a:p>
          <a:p>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r>
              <a:t>Tried and true architecture that everyone knows and loves…</a:t>
            </a:r>
          </a:p>
          <a:p>
            <a:pPr/>
            <a:r>
              <a:t>Some of you may have arrived at this design using IaaS, others may recognize it as EB</a:t>
            </a:r>
          </a:p>
          <a:p>
            <a:pPr/>
            <a:r>
              <a:t>Lots of items to maintain</a:t>
            </a:r>
          </a:p>
          <a:p>
            <a:pPr/>
            <a:r>
              <a:t>EB &amp; ECS -&gt; still babysit base instance patching -&gt; leverage Chef</a:t>
            </a:r>
          </a:p>
          <a:p>
            <a:pPr/>
            <a:r>
              <a:t>Packaging - Burn AMI, or Docker Image</a:t>
            </a:r>
          </a:p>
          <a:p>
            <a:pPr/>
            <a:r>
              <a:t>Large potential attack surface if mis configured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First thing to note, is that their are fewer things to manage</a:t>
            </a:r>
          </a:p>
          <a:p>
            <a:pPr/>
            <a:r>
              <a:t>Serverless Frontend - No Apache, or Nginix.  CloudFront CDN, in front of you S3 bucket to get us HTTPS. </a:t>
            </a:r>
          </a:p>
          <a:p>
            <a:pPr/>
            <a:r>
              <a:t>Cloudfront terminates your HTTPS</a:t>
            </a:r>
          </a:p>
          <a:p>
            <a:pPr/>
            <a:r>
              <a:t>Your Angular or REACT goes here.  The website is then shared by the CDN, which </a:t>
            </a:r>
          </a:p>
          <a:p>
            <a:pPr/>
            <a:r>
              <a:t>makes it fast and a local hop. </a:t>
            </a:r>
          </a:p>
          <a:p>
            <a:pPr/>
          </a:p>
          <a:p>
            <a:pPr/>
            <a:r>
              <a:t>Serverless backend - Api Gateway - &gt; Calls your Lambda, starting container is necessary -&gt; Role based dynamo access</a:t>
            </a:r>
          </a:p>
          <a:p>
            <a:pPr/>
          </a:p>
          <a:p>
            <a:pPr/>
            <a:r>
              <a:t>With server less - Focus your application, and let Amazon figure how how to scale</a:t>
            </a:r>
          </a:p>
          <a:p>
            <a:pPr/>
            <a:r>
              <a:t>up to 100 instances by default, very parallel</a:t>
            </a:r>
          </a:p>
          <a:p>
            <a:pPr/>
          </a:p>
          <a:p>
            <a:pPr/>
            <a:r>
              <a:t>No AZ requirements,</a:t>
            </a:r>
          </a:p>
          <a:p>
            <a:pPr/>
            <a:r>
              <a:t>Fewer or no security groups</a:t>
            </a:r>
          </a:p>
          <a:p>
            <a:pPr/>
            <a:r>
              <a:t>No instances to babysit</a:t>
            </a:r>
          </a:p>
          <a:p>
            <a:pPr/>
          </a:p>
          <a:p>
            <a:pPr/>
            <a:r>
              <a:t>Size a function based on memory. Larger memory - = larger instance with more cores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On the path to a Monolith, to a micro-service, we often overshoot to a nano service</a:t>
            </a:r>
          </a:p>
          <a:p>
            <a:pPr/>
            <a:r>
              <a:t>	- 30 + lambda to deploy</a:t>
            </a:r>
          </a:p>
          <a:p>
            <a:pPr/>
            <a:r>
              <a:t>Complex deployment - Security Group, Api GW, Lambda, policies and roles</a:t>
            </a:r>
          </a:p>
          <a:p>
            <a:pPr/>
          </a:p>
          <a:p>
            <a:pPr/>
          </a:p>
          <a:p>
            <a:pPr/>
            <a:r>
              <a:t>- Design the micro service.  Maybe you take your POST that require an elevated role, and out the in another lambda.  Then if the lower role lambda is compromised, you limit the potential damage</a:t>
            </a:r>
          </a:p>
          <a:p>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a:p>
        </p:txBody>
      </p:sp>
      <p:sp>
        <p:nvSpPr>
          <p:cNvPr id="166" name="Shape 166"/>
          <p:cNvSpPr/>
          <p:nvPr>
            <p:ph type="body" sz="quarter" idx="1"/>
          </p:nvPr>
        </p:nvSpPr>
        <p:spPr>
          <a:prstGeom prst="rect">
            <a:avLst/>
          </a:prstGeom>
        </p:spPr>
        <p:txBody>
          <a:bodyPr/>
          <a:lstStyle/>
          <a:p>
            <a:pPr/>
            <a:r>
              <a:t>High level diagram of our vendor neutral architecture</a:t>
            </a:r>
          </a:p>
          <a:p>
            <a:pPr marL="305593" indent="-305593">
              <a:buSzPct val="145000"/>
              <a:buChar char="-"/>
            </a:pPr>
            <a:r>
              <a:t>When incoming requests come in through Google AppEngine (through an appspot URL) or AWS API Gateway, request will be routed to the appropriate request handler on the running instance</a:t>
            </a:r>
          </a:p>
          <a:p>
            <a:pPr lvl="1" marL="750093" indent="-305593">
              <a:buSzPct val="145000"/>
              <a:buChar char="-"/>
            </a:pPr>
            <a:r>
              <a:t>Cold start if no running instances are available</a:t>
            </a:r>
          </a:p>
          <a:p>
            <a:pPr marL="305593" indent="-305593">
              <a:buSzPct val="145000"/>
              <a:buChar char="-"/>
            </a:pPr>
            <a:r>
              <a:t>It will come through call our WSGI-enabled application (more on this later) which will handle the request and return the response</a:t>
            </a:r>
          </a:p>
          <a:p>
            <a:pPr/>
          </a:p>
          <a:p>
            <a:pPr/>
            <a:r>
              <a:t>Both Google Cloud and AWS (with Zappa) utilize WSGI for Python apps running on either lambda or GAE respectively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WSGI is the enabling specification that allows this to really happen</a:t>
            </a:r>
          </a:p>
          <a:p>
            <a:pPr marL="305593" indent="-305593">
              <a:buSzPct val="145000"/>
              <a:buChar char="-"/>
            </a:pPr>
            <a:r>
              <a:t>standard universal interface specification standardized as a PEP in 2003 </a:t>
            </a:r>
          </a:p>
          <a:p>
            <a:pPr marL="305593" indent="-305593">
              <a:buSzPct val="145000"/>
              <a:buChar char="-"/>
            </a:pPr>
            <a:r>
              <a:t>how a web server communicates with web application</a:t>
            </a:r>
          </a:p>
          <a:p>
            <a:pPr marL="305593" indent="-305593">
              <a:buSzPct val="145000"/>
              <a:buChar char="-"/>
            </a:pPr>
            <a:r>
              <a:t>how web apps chain can be chained together to handle requests</a:t>
            </a:r>
          </a:p>
          <a:p>
            <a:pPr marL="305593" indent="-305593">
              <a:buSzPct val="145000"/>
              <a:buChar char="-"/>
            </a:pPr>
            <a:r>
              <a:t>For more info, suggest read https://wsgi.readthedocs.io</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Once the Flask application is prepared, we can simply deploy our service to lambda by Zappa. </a:t>
            </a:r>
          </a:p>
          <a:p>
            <a:pPr/>
            <a:r>
              <a:t>video steps:</a:t>
            </a:r>
          </a:p>
          <a:p>
            <a:pPr marL="436562" indent="-436562">
              <a:buSzPct val="100000"/>
              <a:buAutoNum type="arabicParenR" startAt="1"/>
            </a:pPr>
            <a:r>
              <a:t>zappa_settings.json - this created by “zappa init” which will do some initial setup not shown here  but in next slide we will give an example output what is generated. Of course, you can follow the docs and write this JSON file yourself.</a:t>
            </a:r>
          </a:p>
          <a:p>
            <a:pPr marL="436562" indent="-436562">
              <a:buSzPct val="100000"/>
              <a:buAutoNum type="arabicParenR" startAt="1"/>
            </a:pPr>
            <a:r>
              <a:t>As of the current version of zappa: need to call zappa package dev to download external dependencies</a:t>
            </a:r>
          </a:p>
          <a:p>
            <a:pPr lvl="1" marL="1071562" indent="-436562">
              <a:buSzPct val="100000"/>
              <a:buAutoNum type="arabicParenR" startAt="1"/>
            </a:pPr>
            <a:r>
              <a:t>Zappa has pre-packaged a bunch of libraries that are wrappers around C libraries to deal with the Lambda’s limitation of allowing only pure python libraries. These are found in the lambda-packages module that is installed when you do a virtualenv and install zappa.</a:t>
            </a:r>
          </a:p>
          <a:p>
            <a:pPr marL="436562" indent="-436562">
              <a:buSzPct val="100000"/>
              <a:buAutoNum type="arabicParenR" startAt="1"/>
            </a:pPr>
            <a:r>
              <a:t>zappa deploy</a:t>
            </a:r>
          </a:p>
          <a:p>
            <a:pPr lvl="1" marL="1071562" indent="-436562">
              <a:buSzPct val="100000"/>
              <a:buAutoNum type="arabicParenR" startAt="1"/>
            </a:pPr>
            <a:r>
              <a:t>packages our application along with all dependencies to a zip file</a:t>
            </a:r>
          </a:p>
          <a:p>
            <a:pPr lvl="1" marL="1071562" indent="-436562">
              <a:buSzPct val="100000"/>
              <a:buAutoNum type="arabicParenR" startAt="1"/>
            </a:pPr>
            <a:r>
              <a:t>creates a S3 bucket for project if it doesn’t exists.</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atin typeface="Helvetica Neue"/>
                <a:ea typeface="Helvetica Neue"/>
                <a:cs typeface="Helvetica Neue"/>
                <a:sym typeface="Helvetica Neue"/>
              </a:defRPr>
            </a:lvl1pPr>
            <a:lvl2pPr marL="0" indent="228600" algn="ctr">
              <a:spcBef>
                <a:spcPts val="0"/>
              </a:spcBef>
              <a:buSzTx/>
              <a:buNone/>
              <a:defRPr sz="3700">
                <a:latin typeface="Helvetica Neue"/>
                <a:ea typeface="Helvetica Neue"/>
                <a:cs typeface="Helvetica Neue"/>
                <a:sym typeface="Helvetica Neue"/>
              </a:defRPr>
            </a:lvl2pPr>
            <a:lvl3pPr marL="0" indent="457200" algn="ctr">
              <a:spcBef>
                <a:spcPts val="0"/>
              </a:spcBef>
              <a:buSzTx/>
              <a:buNone/>
              <a:defRPr sz="3700">
                <a:latin typeface="Helvetica Neue"/>
                <a:ea typeface="Helvetica Neue"/>
                <a:cs typeface="Helvetica Neue"/>
                <a:sym typeface="Helvetica Neue"/>
              </a:defRPr>
            </a:lvl3pPr>
            <a:lvl4pPr marL="0" indent="685800" algn="ctr">
              <a:spcBef>
                <a:spcPts val="0"/>
              </a:spcBef>
              <a:buSzTx/>
              <a:buNone/>
              <a:defRPr sz="3700">
                <a:latin typeface="Helvetica Neue"/>
                <a:ea typeface="Helvetica Neue"/>
                <a:cs typeface="Helvetica Neue"/>
                <a:sym typeface="Helvetica Neue"/>
              </a:defRPr>
            </a:lvl4pPr>
            <a:lvl5pPr marL="0" indent="914400" algn="ctr">
              <a:spcBef>
                <a:spcPts val="0"/>
              </a:spcBef>
              <a:buSzTx/>
              <a:buNone/>
              <a:defRPr sz="37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atin typeface="Helvetica Neue"/>
                <a:ea typeface="Helvetica Neue"/>
                <a:cs typeface="Helvetica Neue"/>
                <a:sym typeface="Helvetica Neue"/>
              </a:defRPr>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atin typeface="Helvetica Neue"/>
                <a:ea typeface="Helvetica Neue"/>
                <a:cs typeface="Helvetica Neue"/>
                <a:sym typeface="Helvetica Neue"/>
              </a:defRPr>
            </a:lvl1pPr>
            <a:lvl2pPr marL="0" indent="228600" algn="ctr">
              <a:spcBef>
                <a:spcPts val="0"/>
              </a:spcBef>
              <a:buSzTx/>
              <a:buNone/>
              <a:defRPr sz="3700">
                <a:latin typeface="Helvetica Neue"/>
                <a:ea typeface="Helvetica Neue"/>
                <a:cs typeface="Helvetica Neue"/>
                <a:sym typeface="Helvetica Neue"/>
              </a:defRPr>
            </a:lvl2pPr>
            <a:lvl3pPr marL="0" indent="457200" algn="ctr">
              <a:spcBef>
                <a:spcPts val="0"/>
              </a:spcBef>
              <a:buSzTx/>
              <a:buNone/>
              <a:defRPr sz="3700">
                <a:latin typeface="Helvetica Neue"/>
                <a:ea typeface="Helvetica Neue"/>
                <a:cs typeface="Helvetica Neue"/>
                <a:sym typeface="Helvetica Neue"/>
              </a:defRPr>
            </a:lvl3pPr>
            <a:lvl4pPr marL="0" indent="685800" algn="ctr">
              <a:spcBef>
                <a:spcPts val="0"/>
              </a:spcBef>
              <a:buSzTx/>
              <a:buNone/>
              <a:defRPr sz="3700">
                <a:latin typeface="Helvetica Neue"/>
                <a:ea typeface="Helvetica Neue"/>
                <a:cs typeface="Helvetica Neue"/>
                <a:sym typeface="Helvetica Neue"/>
              </a:defRPr>
            </a:lvl4pPr>
            <a:lvl5pPr marL="0" indent="914400" algn="ctr">
              <a:spcBef>
                <a:spcPts val="0"/>
              </a:spcBef>
              <a:buSzTx/>
              <a:buNone/>
              <a:defRPr sz="37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atin typeface="+mn-lt"/>
                <a:ea typeface="+mn-ea"/>
                <a:cs typeface="+mn-cs"/>
                <a:sym typeface="Helvetica Neue Medium"/>
              </a:defRPr>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atin typeface="Helvetica Neue"/>
                <a:ea typeface="Helvetica Neue"/>
                <a:cs typeface="Helvetica Neue"/>
                <a:sym typeface="Helvetica Neue"/>
              </a:defRPr>
            </a:lvl1pPr>
            <a:lvl2pPr marL="0" indent="228600" algn="ctr">
              <a:spcBef>
                <a:spcPts val="0"/>
              </a:spcBef>
              <a:buSzTx/>
              <a:buNone/>
              <a:defRPr sz="3700">
                <a:latin typeface="Helvetica Neue"/>
                <a:ea typeface="Helvetica Neue"/>
                <a:cs typeface="Helvetica Neue"/>
                <a:sym typeface="Helvetica Neue"/>
              </a:defRPr>
            </a:lvl2pPr>
            <a:lvl3pPr marL="0" indent="457200" algn="ctr">
              <a:spcBef>
                <a:spcPts val="0"/>
              </a:spcBef>
              <a:buSzTx/>
              <a:buNone/>
              <a:defRPr sz="3700">
                <a:latin typeface="Helvetica Neue"/>
                <a:ea typeface="Helvetica Neue"/>
                <a:cs typeface="Helvetica Neue"/>
                <a:sym typeface="Helvetica Neue"/>
              </a:defRPr>
            </a:lvl3pPr>
            <a:lvl4pPr marL="0" indent="685800" algn="ctr">
              <a:spcBef>
                <a:spcPts val="0"/>
              </a:spcBef>
              <a:buSzTx/>
              <a:buNone/>
              <a:defRPr sz="3700">
                <a:latin typeface="Helvetica Neue"/>
                <a:ea typeface="Helvetica Neue"/>
                <a:cs typeface="Helvetica Neue"/>
                <a:sym typeface="Helvetica Neue"/>
              </a:defRPr>
            </a:lvl4pPr>
            <a:lvl5pPr marL="0" indent="914400" algn="ctr">
              <a:spcBef>
                <a:spcPts val="0"/>
              </a:spcBef>
              <a:buSzTx/>
              <a:buNone/>
              <a:defRPr sz="37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atin typeface="Helvetica Neue"/>
                <a:ea typeface="Helvetica Neue"/>
                <a:cs typeface="Helvetica Neue"/>
                <a:sym typeface="Helvetica Neue"/>
              </a:defRPr>
            </a:lvl1pPr>
            <a:lvl2pPr marL="685800" indent="-342900">
              <a:spcBef>
                <a:spcPts val="3200"/>
              </a:spcBef>
              <a:defRPr sz="2800">
                <a:latin typeface="Helvetica Neue"/>
                <a:ea typeface="Helvetica Neue"/>
                <a:cs typeface="Helvetica Neue"/>
                <a:sym typeface="Helvetica Neue"/>
              </a:defRPr>
            </a:lvl2pPr>
            <a:lvl3pPr marL="1028700" indent="-342900">
              <a:spcBef>
                <a:spcPts val="3200"/>
              </a:spcBef>
              <a:defRPr sz="2800">
                <a:latin typeface="Helvetica Neue"/>
                <a:ea typeface="Helvetica Neue"/>
                <a:cs typeface="Helvetica Neue"/>
                <a:sym typeface="Helvetica Neue"/>
              </a:defRPr>
            </a:lvl3pPr>
            <a:lvl4pPr marL="1371600" indent="-342900">
              <a:spcBef>
                <a:spcPts val="3200"/>
              </a:spcBef>
              <a:defRPr sz="2800">
                <a:latin typeface="Helvetica Neue"/>
                <a:ea typeface="Helvetica Neue"/>
                <a:cs typeface="Helvetica Neue"/>
                <a:sym typeface="Helvetica Neue"/>
              </a:defRPr>
            </a:lvl4pPr>
            <a:lvl5pPr marL="1714500" indent="-342900">
              <a:spcBef>
                <a:spcPts val="3200"/>
              </a:spcBef>
              <a:defRPr sz="28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j-lt"/>
          <a:ea typeface="+mj-ea"/>
          <a:cs typeface="+mj-cs"/>
          <a:sym typeface="Chalkboard"/>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j-lt"/>
          <a:ea typeface="+mj-ea"/>
          <a:cs typeface="+mj-cs"/>
          <a:sym typeface="Chalkboard"/>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j-lt"/>
          <a:ea typeface="+mj-ea"/>
          <a:cs typeface="+mj-cs"/>
          <a:sym typeface="Chalkboard"/>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j-lt"/>
          <a:ea typeface="+mj-ea"/>
          <a:cs typeface="+mj-cs"/>
          <a:sym typeface="Chalkboard"/>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j-lt"/>
          <a:ea typeface="+mj-ea"/>
          <a:cs typeface="+mj-cs"/>
          <a:sym typeface="Chalkboard"/>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j-lt"/>
          <a:ea typeface="+mj-ea"/>
          <a:cs typeface="+mj-cs"/>
          <a:sym typeface="Chalkboard"/>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j-lt"/>
          <a:ea typeface="+mj-ea"/>
          <a:cs typeface="+mj-cs"/>
          <a:sym typeface="Chalkboard"/>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j-lt"/>
          <a:ea typeface="+mj-ea"/>
          <a:cs typeface="+mj-cs"/>
          <a:sym typeface="Chalkboard"/>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j-lt"/>
          <a:ea typeface="+mj-ea"/>
          <a:cs typeface="+mj-cs"/>
          <a:sym typeface="Chalkboard"/>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Chalkboard"/>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Chalkboard"/>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Chalkboard"/>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Chalkboard"/>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Chalkboard"/>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Chalkboard"/>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Chalkboard"/>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Chalkboard"/>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Chalkboard"/>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3.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video" Target="../media/media2.mov"/><Relationship Id="rId4" Type="http://schemas.microsoft.com/office/2007/relationships/media" Target="../media/media2.mov"/><Relationship Id="rId5" Type="http://schemas.openxmlformats.org/officeDocument/2006/relationships/image" Target="../media/image4.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Miserlou/Zappa" TargetMode="External"/><Relationship Id="rId3" Type="http://schemas.openxmlformats.org/officeDocument/2006/relationships/hyperlink" Target="http://slack.zappa.io" TargetMode="Externa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hyperlink" Target="https://wsgi.readthedocs.io"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Vendor Neutral Serverless Apps in Python/Zappa"/>
          <p:cNvSpPr txBox="1"/>
          <p:nvPr>
            <p:ph type="ctrTitle"/>
          </p:nvPr>
        </p:nvSpPr>
        <p:spPr>
          <a:prstGeom prst="rect">
            <a:avLst/>
          </a:prstGeom>
        </p:spPr>
        <p:txBody>
          <a:bodyPr/>
          <a:lstStyle>
            <a:lvl1pPr defTabSz="496570">
              <a:defRPr sz="6800"/>
            </a:lvl1pPr>
          </a:lstStyle>
          <a:p>
            <a:pPr/>
            <a:r>
              <a:t>Vendor Neutral Serverless Apps in Python/Zappa</a:t>
            </a:r>
          </a:p>
        </p:txBody>
      </p:sp>
      <p:sp>
        <p:nvSpPr>
          <p:cNvPr id="120" name="Ram Vedam (@unxn3rd)…"/>
          <p:cNvSpPr txBox="1"/>
          <p:nvPr>
            <p:ph type="subTitle" sz="quarter" idx="1"/>
          </p:nvPr>
        </p:nvSpPr>
        <p:spPr>
          <a:prstGeom prst="rect">
            <a:avLst/>
          </a:prstGeom>
        </p:spPr>
        <p:txBody>
          <a:bodyPr/>
          <a:lstStyle/>
          <a:p>
            <a:pPr defTabSz="502412">
              <a:defRPr sz="3182">
                <a:latin typeface="+mj-lt"/>
                <a:ea typeface="+mj-ea"/>
                <a:cs typeface="+mj-cs"/>
                <a:sym typeface="Chalkboard"/>
              </a:defRPr>
            </a:pPr>
            <a:r>
              <a:t>Ram Vedam (@unxn3rd)</a:t>
            </a:r>
          </a:p>
          <a:p>
            <a:pPr defTabSz="502412">
              <a:defRPr sz="3182">
                <a:latin typeface="+mj-lt"/>
                <a:ea typeface="+mj-ea"/>
                <a:cs typeface="+mj-cs"/>
                <a:sym typeface="Chalkboard"/>
              </a:defRPr>
            </a:pPr>
            <a:r>
              <a:t>Atif Mahmood (@AtifDev)</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Demo…"/>
          <p:cNvSpPr txBox="1"/>
          <p:nvPr>
            <p:ph type="title"/>
          </p:nvPr>
        </p:nvSpPr>
        <p:spPr>
          <a:prstGeom prst="rect">
            <a:avLst/>
          </a:prstGeom>
        </p:spPr>
        <p:txBody>
          <a:bodyPr/>
          <a:lstStyle/>
          <a:p>
            <a:pPr defTabSz="461518">
              <a:defRPr sz="6320"/>
            </a:pPr>
            <a:r>
              <a:t>Demo </a:t>
            </a:r>
          </a:p>
          <a:p>
            <a:pPr defTabSz="461518">
              <a:defRPr sz="6320"/>
            </a:pPr>
            <a:r>
              <a:t>(AWS Lambda with Zappa)</a:t>
            </a:r>
          </a:p>
        </p:txBody>
      </p:sp>
      <p:pic>
        <p:nvPicPr>
          <p:cNvPr id="174" name="aws-lambda-deployment.mov" descr="aws-lambda-deployment.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2656882" y="2313412"/>
            <a:ext cx="7691036" cy="5507904"/>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2716659" fill="hold"/>
                                        <p:tgtEl>
                                          <p:spTgt spid="174"/>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7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8" name="Demo (Google Cloud Platform)"/>
          <p:cNvSpPr txBox="1"/>
          <p:nvPr>
            <p:ph type="title"/>
          </p:nvPr>
        </p:nvSpPr>
        <p:spPr>
          <a:prstGeom prst="rect">
            <a:avLst/>
          </a:prstGeom>
        </p:spPr>
        <p:txBody>
          <a:bodyPr/>
          <a:lstStyle>
            <a:lvl1pPr defTabSz="467359">
              <a:defRPr sz="6400"/>
            </a:lvl1pPr>
          </a:lstStyle>
          <a:p>
            <a:pPr/>
            <a:r>
              <a:t>Demo (Google Cloud Platform)</a:t>
            </a:r>
          </a:p>
        </p:txBody>
      </p:sp>
      <p:pic>
        <p:nvPicPr>
          <p:cNvPr id="179" name="google-app-engine-serverless.mov" descr="google-app-engine-serverless.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2908300" y="2044700"/>
            <a:ext cx="7188200" cy="56642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9316665" fill="hold"/>
                                        <p:tgtEl>
                                          <p:spTgt spid="179"/>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79"/>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3" name="app.yaml"/>
          <p:cNvSpPr txBox="1"/>
          <p:nvPr>
            <p:ph type="title"/>
          </p:nvPr>
        </p:nvSpPr>
        <p:spPr>
          <a:prstGeom prst="rect">
            <a:avLst/>
          </a:prstGeom>
        </p:spPr>
        <p:txBody>
          <a:bodyPr/>
          <a:lstStyle/>
          <a:p>
            <a:pPr/>
            <a:r>
              <a:t>app.yaml</a:t>
            </a:r>
          </a:p>
        </p:txBody>
      </p:sp>
      <p:sp>
        <p:nvSpPr>
          <p:cNvPr id="184" name="runtime: python27…"/>
          <p:cNvSpPr txBox="1"/>
          <p:nvPr/>
        </p:nvSpPr>
        <p:spPr>
          <a:xfrm>
            <a:off x="1567656" y="2622472"/>
            <a:ext cx="9869488" cy="558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000">
                <a:latin typeface="Courier"/>
                <a:ea typeface="Courier"/>
                <a:cs typeface="Courier"/>
                <a:sym typeface="Courier"/>
              </a:defRPr>
            </a:pPr>
            <a:r>
              <a:t>runtime: python27</a:t>
            </a:r>
          </a:p>
          <a:p>
            <a:pPr algn="l">
              <a:defRPr sz="2000">
                <a:latin typeface="Courier"/>
                <a:ea typeface="Courier"/>
                <a:cs typeface="Courier"/>
                <a:sym typeface="Courier"/>
              </a:defRPr>
            </a:pPr>
            <a:r>
              <a:t>api_version: 1</a:t>
            </a:r>
          </a:p>
          <a:p>
            <a:pPr algn="l">
              <a:defRPr sz="2000">
                <a:latin typeface="Courier"/>
                <a:ea typeface="Courier"/>
                <a:cs typeface="Courier"/>
                <a:sym typeface="Courier"/>
              </a:defRPr>
            </a:pPr>
            <a:r>
              <a:t>threadsafe: true</a:t>
            </a:r>
          </a:p>
          <a:p>
            <a:pPr algn="l">
              <a:defRPr sz="2000">
                <a:latin typeface="Courier"/>
                <a:ea typeface="Courier"/>
                <a:cs typeface="Courier"/>
                <a:sym typeface="Courier"/>
              </a:defRPr>
            </a:pPr>
            <a:r>
              <a:t>service: default</a:t>
            </a:r>
          </a:p>
          <a:p>
            <a:pPr algn="l">
              <a:defRPr sz="2000">
                <a:latin typeface="Courier"/>
                <a:ea typeface="Courier"/>
                <a:cs typeface="Courier"/>
                <a:sym typeface="Courier"/>
              </a:defRPr>
            </a:pPr>
            <a:r>
              <a:t>instance_class: B1</a:t>
            </a:r>
          </a:p>
          <a:p>
            <a:pPr algn="l">
              <a:defRPr sz="2000">
                <a:latin typeface="Courier"/>
                <a:ea typeface="Courier"/>
                <a:cs typeface="Courier"/>
                <a:sym typeface="Courier"/>
              </a:defRPr>
            </a:pPr>
            <a:r>
              <a:t>basic_scaling:</a:t>
            </a:r>
          </a:p>
          <a:p>
            <a:pPr algn="l">
              <a:defRPr sz="2000">
                <a:latin typeface="Courier"/>
                <a:ea typeface="Courier"/>
                <a:cs typeface="Courier"/>
                <a:sym typeface="Courier"/>
              </a:defRPr>
            </a:pPr>
            <a:r>
              <a:t>  max_instances: 1</a:t>
            </a:r>
          </a:p>
          <a:p>
            <a:pPr algn="l">
              <a:defRPr sz="2000">
                <a:latin typeface="Courier"/>
                <a:ea typeface="Courier"/>
                <a:cs typeface="Courier"/>
                <a:sym typeface="Courier"/>
              </a:defRPr>
            </a:pPr>
            <a:r>
              <a:t>  idle_timeout: 5m</a:t>
            </a:r>
          </a:p>
          <a:p>
            <a:pPr algn="l">
              <a:defRPr sz="2000">
                <a:latin typeface="Courier"/>
                <a:ea typeface="Courier"/>
                <a:cs typeface="Courier"/>
                <a:sym typeface="Courier"/>
              </a:defRPr>
            </a:pPr>
            <a:r>
              <a:t>env_variables:</a:t>
            </a:r>
          </a:p>
          <a:p>
            <a:pPr algn="l">
              <a:defRPr sz="2000">
                <a:latin typeface="Courier"/>
                <a:ea typeface="Courier"/>
                <a:cs typeface="Courier"/>
                <a:sym typeface="Courier"/>
              </a:defRPr>
            </a:pPr>
            <a:r>
              <a:t>  CLOUDSQL_CONNECTION_NAME: todo-web-service-dev:us-east1:todos</a:t>
            </a:r>
          </a:p>
          <a:p>
            <a:pPr algn="l">
              <a:defRPr sz="2000">
                <a:latin typeface="Courier"/>
                <a:ea typeface="Courier"/>
                <a:cs typeface="Courier"/>
                <a:sym typeface="Courier"/>
              </a:defRPr>
            </a:pPr>
            <a:r>
              <a:t>  CLOUDSQL_USER: &lt;username&gt;</a:t>
            </a:r>
          </a:p>
          <a:p>
            <a:pPr algn="l">
              <a:defRPr sz="2000">
                <a:latin typeface="Courier"/>
                <a:ea typeface="Courier"/>
                <a:cs typeface="Courier"/>
                <a:sym typeface="Courier"/>
              </a:defRPr>
            </a:pPr>
            <a:r>
              <a:t>  CLOUDSQL_PASSWORD: &lt;password&gt;</a:t>
            </a:r>
          </a:p>
          <a:p>
            <a:pPr algn="l">
              <a:defRPr sz="2000">
                <a:latin typeface="Courier"/>
                <a:ea typeface="Courier"/>
                <a:cs typeface="Courier"/>
                <a:sym typeface="Courier"/>
              </a:defRPr>
            </a:pPr>
            <a:r>
              <a:t>libraries:</a:t>
            </a:r>
          </a:p>
          <a:p>
            <a:pPr algn="l">
              <a:defRPr sz="2000">
                <a:latin typeface="Courier"/>
                <a:ea typeface="Courier"/>
                <a:cs typeface="Courier"/>
                <a:sym typeface="Courier"/>
              </a:defRPr>
            </a:pPr>
            <a:r>
              <a:t>- name: MySQLdb</a:t>
            </a:r>
          </a:p>
          <a:p>
            <a:pPr algn="l">
              <a:defRPr sz="2000">
                <a:latin typeface="Courier"/>
                <a:ea typeface="Courier"/>
                <a:cs typeface="Courier"/>
                <a:sym typeface="Courier"/>
              </a:defRPr>
            </a:pPr>
            <a:r>
              <a:t>  version: "latest"</a:t>
            </a:r>
          </a:p>
          <a:p>
            <a:pPr algn="l">
              <a:defRPr sz="2000">
                <a:latin typeface="Courier"/>
                <a:ea typeface="Courier"/>
                <a:cs typeface="Courier"/>
                <a:sym typeface="Courier"/>
              </a:defRPr>
            </a:pPr>
            <a:r>
              <a:t>handlers:</a:t>
            </a:r>
          </a:p>
          <a:p>
            <a:pPr algn="l">
              <a:defRPr sz="2000">
                <a:latin typeface="Courier"/>
                <a:ea typeface="Courier"/>
                <a:cs typeface="Courier"/>
                <a:sym typeface="Courier"/>
              </a:defRPr>
            </a:pPr>
            <a:r>
              <a:t>- url: /.*</a:t>
            </a:r>
          </a:p>
          <a:p>
            <a:pPr algn="l">
              <a:defRPr sz="2000">
                <a:latin typeface="Courier"/>
                <a:ea typeface="Courier"/>
                <a:cs typeface="Courier"/>
                <a:sym typeface="Courier"/>
              </a:defRPr>
            </a:pPr>
            <a:r>
              <a:t>  script: todos.app</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8" name="Gotchas"/>
          <p:cNvSpPr txBox="1"/>
          <p:nvPr>
            <p:ph type="title"/>
          </p:nvPr>
        </p:nvSpPr>
        <p:spPr>
          <a:prstGeom prst="rect">
            <a:avLst/>
          </a:prstGeom>
        </p:spPr>
        <p:txBody>
          <a:bodyPr/>
          <a:lstStyle/>
          <a:p>
            <a:pPr/>
            <a:r>
              <a:t>Gotchas</a:t>
            </a:r>
          </a:p>
        </p:txBody>
      </p:sp>
      <p:sp>
        <p:nvSpPr>
          <p:cNvPr id="189" name="Google Cloud Platform…"/>
          <p:cNvSpPr txBox="1"/>
          <p:nvPr>
            <p:ph type="body" idx="1"/>
          </p:nvPr>
        </p:nvSpPr>
        <p:spPr>
          <a:prstGeom prst="rect">
            <a:avLst/>
          </a:prstGeom>
        </p:spPr>
        <p:txBody>
          <a:bodyPr/>
          <a:lstStyle/>
          <a:p>
            <a:pPr marL="422275" indent="-422275" defTabSz="554990">
              <a:spcBef>
                <a:spcPts val="3900"/>
              </a:spcBef>
              <a:defRPr sz="3040"/>
            </a:pPr>
            <a:r>
              <a:t>Google Cloud Platform</a:t>
            </a:r>
          </a:p>
          <a:p>
            <a:pPr lvl="1" marL="844550" indent="-422275" defTabSz="554990">
              <a:spcBef>
                <a:spcPts val="3900"/>
              </a:spcBef>
              <a:defRPr sz="3040"/>
            </a:pPr>
            <a:r>
              <a:t>can only use Google App Engine Standard for Serverless apps with Python</a:t>
            </a:r>
          </a:p>
          <a:p>
            <a:pPr lvl="1" marL="844550" indent="-422275" defTabSz="554990">
              <a:spcBef>
                <a:spcPts val="3900"/>
              </a:spcBef>
              <a:defRPr sz="3040"/>
            </a:pPr>
            <a:r>
              <a:t>can only use Python 2.7 when deploying on GAE standard </a:t>
            </a:r>
          </a:p>
          <a:p>
            <a:pPr marL="422275" indent="-422275" defTabSz="554990">
              <a:spcBef>
                <a:spcPts val="3900"/>
              </a:spcBef>
              <a:defRPr sz="3040"/>
            </a:pPr>
            <a:r>
              <a:t>AWS</a:t>
            </a:r>
          </a:p>
          <a:p>
            <a:pPr lvl="1" marL="844550" indent="-422275" defTabSz="554990">
              <a:spcBef>
                <a:spcPts val="3900"/>
              </a:spcBef>
              <a:defRPr sz="3040"/>
            </a:pPr>
            <a:r>
              <a:t>Using IAM_AUTH with signed s3 bucket url’s doesn’t work</a:t>
            </a:r>
          </a:p>
          <a:p>
            <a:pPr lvl="1" marL="844550" indent="-422275" defTabSz="554990">
              <a:spcBef>
                <a:spcPts val="3900"/>
              </a:spcBef>
              <a:defRPr sz="3040"/>
            </a:pPr>
            <a:r>
              <a:t>Frequency &lt;50ms requests in succession, expensive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3" name="Advantages and Limitations"/>
          <p:cNvSpPr txBox="1"/>
          <p:nvPr>
            <p:ph type="title"/>
          </p:nvPr>
        </p:nvSpPr>
        <p:spPr>
          <a:prstGeom prst="rect">
            <a:avLst/>
          </a:prstGeom>
        </p:spPr>
        <p:txBody>
          <a:bodyPr/>
          <a:lstStyle>
            <a:lvl1pPr defTabSz="519937">
              <a:defRPr sz="7119"/>
            </a:lvl1pPr>
          </a:lstStyle>
          <a:p>
            <a:pPr/>
            <a:r>
              <a:t>Advantages and Limitations</a:t>
            </a:r>
          </a:p>
        </p:txBody>
      </p:sp>
      <p:sp>
        <p:nvSpPr>
          <p:cNvPr id="194" name="Advantages…"/>
          <p:cNvSpPr txBox="1"/>
          <p:nvPr>
            <p:ph type="body" idx="1"/>
          </p:nvPr>
        </p:nvSpPr>
        <p:spPr>
          <a:prstGeom prst="rect">
            <a:avLst/>
          </a:prstGeom>
        </p:spPr>
        <p:txBody>
          <a:bodyPr/>
          <a:lstStyle/>
          <a:p>
            <a:pPr marL="351155" indent="-351155" defTabSz="461518">
              <a:spcBef>
                <a:spcPts val="3300"/>
              </a:spcBef>
              <a:defRPr sz="2528"/>
            </a:pPr>
            <a:r>
              <a:t>Advantages</a:t>
            </a:r>
          </a:p>
          <a:p>
            <a:pPr lvl="1" marL="702310" indent="-351155" defTabSz="461518">
              <a:spcBef>
                <a:spcPts val="3300"/>
              </a:spcBef>
              <a:defRPr sz="2528"/>
            </a:pPr>
            <a:r>
              <a:t>Requires only either a zappa_settings.json (AWS) or a app.yaml (GCP) for deployment</a:t>
            </a:r>
          </a:p>
          <a:p>
            <a:pPr lvl="1" marL="702310" indent="-351155" defTabSz="461518">
              <a:spcBef>
                <a:spcPts val="3300"/>
              </a:spcBef>
              <a:defRPr sz="2528"/>
            </a:pPr>
          </a:p>
          <a:p>
            <a:pPr marL="351155" indent="-351155" defTabSz="461518">
              <a:spcBef>
                <a:spcPts val="3300"/>
              </a:spcBef>
              <a:defRPr sz="2528"/>
            </a:pPr>
            <a:r>
              <a:t>Limitations</a:t>
            </a:r>
          </a:p>
          <a:p>
            <a:pPr lvl="1" marL="702310" indent="-351155" defTabSz="461518">
              <a:spcBef>
                <a:spcPts val="3300"/>
              </a:spcBef>
              <a:defRPr sz="2528"/>
            </a:pPr>
            <a:r>
              <a:t>Deployable on any cloud platform that supports Python Flask using WSGI (currently only Google Cloud and AWS)</a:t>
            </a:r>
          </a:p>
          <a:p>
            <a:pPr lvl="1" marL="702310" indent="-351155" defTabSz="461518">
              <a:spcBef>
                <a:spcPts val="3300"/>
              </a:spcBef>
              <a:defRPr sz="2528"/>
            </a:pPr>
            <a:r>
              <a:t>Limited to Pure Python dependencies when using Google Cloud  AppEngine Standard. There may be alternative libraries based on what you are using</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6" name="Zappa Serverless Architecture"/>
          <p:cNvSpPr txBox="1"/>
          <p:nvPr>
            <p:ph type="title"/>
          </p:nvPr>
        </p:nvSpPr>
        <p:spPr>
          <a:prstGeom prst="rect">
            <a:avLst/>
          </a:prstGeom>
        </p:spPr>
        <p:txBody>
          <a:bodyPr/>
          <a:lstStyle>
            <a:lvl1pPr defTabSz="461518">
              <a:defRPr sz="6320"/>
            </a:lvl1pPr>
          </a:lstStyle>
          <a:p>
            <a:pPr/>
            <a:r>
              <a:t>Zappa Serverless Architecture</a:t>
            </a:r>
          </a:p>
        </p:txBody>
      </p:sp>
      <p:sp>
        <p:nvSpPr>
          <p:cNvPr id="197" name="No upfront provision…"/>
          <p:cNvSpPr txBox="1"/>
          <p:nvPr>
            <p:ph type="body" idx="1"/>
          </p:nvPr>
        </p:nvSpPr>
        <p:spPr>
          <a:prstGeom prst="rect">
            <a:avLst/>
          </a:prstGeom>
        </p:spPr>
        <p:txBody>
          <a:bodyPr numCol="2" spcCol="554990"/>
          <a:lstStyle/>
          <a:p>
            <a:pPr marL="346709" indent="-346709" defTabSz="455675">
              <a:spcBef>
                <a:spcPts val="3200"/>
              </a:spcBef>
              <a:defRPr sz="2496"/>
            </a:pPr>
            <a:r>
              <a:t>No upfront provision</a:t>
            </a:r>
          </a:p>
          <a:p>
            <a:pPr marL="346709" indent="-346709" defTabSz="455675">
              <a:spcBef>
                <a:spcPts val="3200"/>
              </a:spcBef>
              <a:defRPr sz="2496"/>
            </a:pPr>
            <a:r>
              <a:t>No Servers to babysit</a:t>
            </a:r>
          </a:p>
          <a:p>
            <a:pPr marL="346709" indent="-346709" defTabSz="455675">
              <a:spcBef>
                <a:spcPts val="3200"/>
              </a:spcBef>
              <a:defRPr sz="2496"/>
            </a:pPr>
            <a:r>
              <a:t>Almost no Security Groups</a:t>
            </a:r>
          </a:p>
          <a:p>
            <a:pPr marL="346709" indent="-346709" defTabSz="455675">
              <a:spcBef>
                <a:spcPts val="3200"/>
              </a:spcBef>
              <a:defRPr sz="2496"/>
            </a:pPr>
            <a:r>
              <a:t>VPC’s optional</a:t>
            </a:r>
          </a:p>
          <a:p>
            <a:pPr marL="346709" indent="-346709" defTabSz="455675">
              <a:spcBef>
                <a:spcPts val="3200"/>
              </a:spcBef>
              <a:defRPr sz="2496"/>
            </a:pPr>
            <a:r>
              <a:t>No Auto scale groups</a:t>
            </a:r>
          </a:p>
          <a:p>
            <a:pPr marL="346709" indent="-346709" defTabSz="455675">
              <a:spcBef>
                <a:spcPts val="3200"/>
              </a:spcBef>
              <a:defRPr sz="2496"/>
            </a:pPr>
            <a:r>
              <a:t>No Ami’s to maintain</a:t>
            </a:r>
          </a:p>
          <a:p>
            <a:pPr marL="346709" indent="-346709" defTabSz="455675">
              <a:spcBef>
                <a:spcPts val="3200"/>
              </a:spcBef>
              <a:defRPr sz="2496"/>
            </a:pPr>
            <a:r>
              <a:t>No instances to patch</a:t>
            </a:r>
          </a:p>
          <a:p>
            <a:pPr marL="346709" indent="-346709" defTabSz="455675">
              <a:spcBef>
                <a:spcPts val="3200"/>
              </a:spcBef>
              <a:defRPr sz="2496"/>
            </a:pPr>
            <a:r>
              <a:t>Pay per use in 100ms increments</a:t>
            </a:r>
          </a:p>
          <a:p>
            <a:pPr marL="346709" indent="-346709" defTabSz="455675">
              <a:spcBef>
                <a:spcPts val="3200"/>
              </a:spcBef>
              <a:defRPr sz="2496"/>
            </a:pPr>
            <a:r>
              <a:t>Reduced time to market</a:t>
            </a:r>
          </a:p>
          <a:p>
            <a:pPr marL="346709" indent="-346709" defTabSz="455675">
              <a:spcBef>
                <a:spcPts val="3200"/>
              </a:spcBef>
              <a:defRPr sz="2496"/>
            </a:pPr>
            <a:r>
              <a:t>Reduced Cost</a:t>
            </a:r>
          </a:p>
          <a:p>
            <a:pPr marL="346709" indent="-346709" defTabSz="455675">
              <a:spcBef>
                <a:spcPts val="3200"/>
              </a:spcBef>
              <a:defRPr sz="2496"/>
            </a:pPr>
            <a:r>
              <a:t>Invest in the core competency </a:t>
            </a:r>
          </a:p>
          <a:p>
            <a:pPr marL="346709" indent="-346709" defTabSz="455675">
              <a:spcBef>
                <a:spcPts val="3200"/>
              </a:spcBef>
              <a:defRPr sz="2496"/>
            </a:pPr>
            <a:r>
              <a:t>Group your code</a:t>
            </a:r>
          </a:p>
          <a:p>
            <a:pPr marL="346709" indent="-346709" defTabSz="455675">
              <a:spcBef>
                <a:spcPts val="3200"/>
              </a:spcBef>
              <a:defRPr sz="2496"/>
            </a:pPr>
            <a:r>
              <a:t>Pay for slow start less often</a:t>
            </a:r>
          </a:p>
          <a:p>
            <a:pPr marL="346709" indent="-346709" defTabSz="455675">
              <a:spcBef>
                <a:spcPts val="3200"/>
              </a:spcBef>
              <a:defRPr sz="2496"/>
            </a:pPr>
            <a:r>
              <a:t>Debug locally</a:t>
            </a:r>
          </a:p>
          <a:p>
            <a:pPr marL="346709" indent="-346709" defTabSz="455675">
              <a:spcBef>
                <a:spcPts val="3200"/>
              </a:spcBef>
              <a:defRPr sz="2496"/>
            </a:pPr>
            <a:r>
              <a:t>Smaller attack surface</a:t>
            </a:r>
          </a:p>
          <a:p>
            <a:pPr marL="346709" indent="-346709" defTabSz="455675">
              <a:spcBef>
                <a:spcPts val="3200"/>
              </a:spcBef>
              <a:defRPr sz="2496"/>
            </a:pPr>
            <a:r>
              <a:t>Lower share of responsibility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Questions??"/>
          <p:cNvSpPr txBox="1"/>
          <p:nvPr>
            <p:ph type="ctrTitle"/>
          </p:nvPr>
        </p:nvSpPr>
        <p:spPr>
          <a:prstGeom prst="rect">
            <a:avLst/>
          </a:prstGeom>
        </p:spPr>
        <p:txBody>
          <a:bodyPr/>
          <a:lstStyle/>
          <a:p>
            <a:pPr/>
            <a:r>
              <a:t>Questions??</a:t>
            </a:r>
          </a:p>
        </p:txBody>
      </p:sp>
      <p:sp>
        <p:nvSpPr>
          <p:cNvPr id="202" name="Url: https://github.com/Miserlou/Zappa…"/>
          <p:cNvSpPr txBox="1"/>
          <p:nvPr>
            <p:ph type="subTitle" sz="half" idx="1"/>
          </p:nvPr>
        </p:nvSpPr>
        <p:spPr>
          <a:xfrm>
            <a:off x="1270000" y="5580256"/>
            <a:ext cx="10464800" cy="3302001"/>
          </a:xfrm>
          <a:prstGeom prst="rect">
            <a:avLst/>
          </a:prstGeom>
        </p:spPr>
        <p:txBody>
          <a:bodyPr/>
          <a:lstStyle/>
          <a:p>
            <a:pPr>
              <a:defRPr>
                <a:latin typeface="+mj-lt"/>
                <a:ea typeface="+mj-ea"/>
                <a:cs typeface="+mj-cs"/>
                <a:sym typeface="Chalkboard"/>
              </a:defRPr>
            </a:pPr>
            <a:r>
              <a:t>Url: </a:t>
            </a:r>
            <a:r>
              <a:rPr u="sng">
                <a:hlinkClick r:id="rId2" invalidUrl="" action="" tgtFrame="" tooltip="" history="1" highlightClick="0" endSnd="0"/>
              </a:rPr>
              <a:t>https://github.com/Miserlou/Zappa</a:t>
            </a:r>
          </a:p>
          <a:p>
            <a:pPr>
              <a:defRPr>
                <a:latin typeface="+mj-lt"/>
                <a:ea typeface="+mj-ea"/>
                <a:cs typeface="+mj-cs"/>
                <a:sym typeface="Chalkboard"/>
              </a:defRPr>
            </a:pPr>
            <a:r>
              <a:t>slack: </a:t>
            </a:r>
            <a:r>
              <a:rPr u="sng">
                <a:hlinkClick r:id="rId3" invalidUrl="" action="" tgtFrame="" tooltip="" history="1" highlightClick="0" endSnd="0"/>
              </a:rPr>
              <a:t>slack.zappa.io</a:t>
            </a:r>
          </a:p>
          <a:p>
            <a:pPr>
              <a:defRPr>
                <a:latin typeface="+mj-lt"/>
                <a:ea typeface="+mj-ea"/>
                <a:cs typeface="+mj-cs"/>
                <a:sym typeface="Chalkboard"/>
              </a:defRPr>
            </a:pPr>
          </a:p>
          <a:p>
            <a:pPr>
              <a:defRPr>
                <a:latin typeface="+mj-lt"/>
                <a:ea typeface="+mj-ea"/>
                <a:cs typeface="+mj-cs"/>
                <a:sym typeface="Chalkboard"/>
              </a:defRPr>
            </a:pPr>
            <a:r>
              <a:t>Ram Vedam (@unxn3rd)</a:t>
            </a:r>
          </a:p>
          <a:p>
            <a:pPr>
              <a:defRPr>
                <a:latin typeface="+mj-lt"/>
                <a:ea typeface="+mj-ea"/>
                <a:cs typeface="+mj-cs"/>
                <a:sym typeface="Chalkboard"/>
              </a:defRPr>
            </a:pPr>
            <a:r>
              <a:t>Atif Mahmood (@AtifDev)</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4" name="Coldstart in AWS"/>
          <p:cNvSpPr txBox="1"/>
          <p:nvPr>
            <p:ph type="title"/>
          </p:nvPr>
        </p:nvSpPr>
        <p:spPr>
          <a:prstGeom prst="rect">
            <a:avLst/>
          </a:prstGeom>
        </p:spPr>
        <p:txBody>
          <a:bodyPr/>
          <a:lstStyle/>
          <a:p>
            <a:pPr/>
            <a:r>
              <a:t>Coldstart in AWS</a:t>
            </a:r>
          </a:p>
        </p:txBody>
      </p:sp>
      <p:graphicFrame>
        <p:nvGraphicFramePr>
          <p:cNvPr id="205" name="Table"/>
          <p:cNvGraphicFramePr/>
          <p:nvPr/>
        </p:nvGraphicFramePr>
        <p:xfrm>
          <a:off x="900853" y="2918676"/>
          <a:ext cx="11203094" cy="4383544"/>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3066361"/>
                <a:gridCol w="2855355"/>
                <a:gridCol w="1963764"/>
                <a:gridCol w="3317613"/>
              </a:tblGrid>
              <a:tr h="876708">
                <a:tc>
                  <a:txBody>
                    <a:bodyPr/>
                    <a:lstStyle/>
                    <a:p>
                      <a:pPr defTabSz="914400">
                        <a:defRPr b="0" sz="1800">
                          <a:solidFill>
                            <a:srgbClr val="000000"/>
                          </a:solidFill>
                        </a:defRPr>
                      </a:pPr>
                      <a:r>
                        <a:rPr b="1" sz="2200">
                          <a:solidFill>
                            <a:srgbClr val="FFFFFF"/>
                          </a:solidFill>
                          <a:sym typeface="Helvetica Neue"/>
                        </a:rPr>
                        <a:t>Language</a:t>
                      </a:r>
                    </a:p>
                  </a:txBody>
                  <a:tcPr marL="50800" marR="50800" marT="50800" marB="50800" anchor="ctr" anchorCtr="0" horzOverflow="overflow"/>
                </a:tc>
                <a:tc>
                  <a:txBody>
                    <a:bodyPr/>
                    <a:lstStyle/>
                    <a:p>
                      <a:pPr defTabSz="914400">
                        <a:defRPr b="0" sz="1800">
                          <a:solidFill>
                            <a:srgbClr val="000000"/>
                          </a:solidFill>
                        </a:defRPr>
                      </a:pPr>
                      <a:r>
                        <a:rPr b="1" sz="2200">
                          <a:solidFill>
                            <a:srgbClr val="FFFFFF"/>
                          </a:solidFill>
                          <a:sym typeface="Helvetica Neue"/>
                        </a:rPr>
                        <a:t>Cold Start Large - Small</a:t>
                      </a:r>
                    </a:p>
                  </a:txBody>
                  <a:tcPr marL="50800" marR="50800" marT="50800" marB="50800" anchor="ctr" anchorCtr="0" horzOverflow="overflow"/>
                </a:tc>
                <a:tc>
                  <a:txBody>
                    <a:bodyPr/>
                    <a:lstStyle/>
                    <a:p>
                      <a:pPr defTabSz="914400">
                        <a:defRPr b="0" sz="1800">
                          <a:solidFill>
                            <a:srgbClr val="000000"/>
                          </a:solidFill>
                        </a:defRPr>
                      </a:pPr>
                      <a:r>
                        <a:rPr b="1" sz="2200">
                          <a:solidFill>
                            <a:srgbClr val="FFFFFF"/>
                          </a:solidFill>
                          <a:sym typeface="Helvetica Neue"/>
                        </a:rPr>
                        <a:t>Usable Size</a:t>
                      </a:r>
                    </a:p>
                  </a:txBody>
                  <a:tcPr marL="50800" marR="50800" marT="50800" marB="50800" anchor="ctr" anchorCtr="0" horzOverflow="overflow"/>
                </a:tc>
                <a:tc>
                  <a:txBody>
                    <a:bodyPr/>
                    <a:lstStyle/>
                    <a:p>
                      <a:pPr defTabSz="914400">
                        <a:defRPr b="0" sz="1800">
                          <a:solidFill>
                            <a:srgbClr val="000000"/>
                          </a:solidFill>
                        </a:defRPr>
                      </a:pPr>
                      <a:r>
                        <a:rPr b="1" sz="2200">
                          <a:solidFill>
                            <a:srgbClr val="FFFFFF"/>
                          </a:solidFill>
                          <a:sym typeface="Helvetica Neue"/>
                        </a:rPr>
                        <a:t>Frameworks</a:t>
                      </a:r>
                    </a:p>
                  </a:txBody>
                  <a:tcPr marL="50800" marR="50800" marT="50800" marB="50800" anchor="ctr" anchorCtr="0" horzOverflow="overflow"/>
                </a:tc>
              </a:tr>
              <a:tr h="876708">
                <a:tc>
                  <a:txBody>
                    <a:bodyPr/>
                    <a:lstStyle/>
                    <a:p>
                      <a:pPr defTabSz="914400">
                        <a:defRPr sz="1800"/>
                      </a:pPr>
                      <a:r>
                        <a:rPr sz="2200">
                          <a:sym typeface="Helvetica Neue"/>
                        </a:rPr>
                        <a:t>Python (2.7/3.6)</a:t>
                      </a:r>
                    </a:p>
                  </a:txBody>
                  <a:tcPr marL="50800" marR="50800" marT="50800" marB="50800" anchor="ctr" anchorCtr="0" horzOverflow="overflow"/>
                </a:tc>
                <a:tc>
                  <a:txBody>
                    <a:bodyPr/>
                    <a:lstStyle/>
                    <a:p>
                      <a:pPr defTabSz="914400">
                        <a:defRPr sz="1800"/>
                      </a:pPr>
                      <a:r>
                        <a:rPr sz="2200">
                          <a:sym typeface="Helvetica Neue"/>
                        </a:rPr>
                        <a:t>0.3 - 3 ms</a:t>
                      </a:r>
                    </a:p>
                  </a:txBody>
                  <a:tcPr marL="50800" marR="50800" marT="50800" marB="50800" anchor="ctr" anchorCtr="0" horzOverflow="overflow"/>
                </a:tc>
                <a:tc>
                  <a:txBody>
                    <a:bodyPr/>
                    <a:lstStyle/>
                    <a:p>
                      <a:pPr defTabSz="914400">
                        <a:defRPr sz="1800"/>
                      </a:pPr>
                      <a:r>
                        <a:rPr sz="2200">
                          <a:sym typeface="Helvetica Neue"/>
                        </a:rPr>
                        <a:t>Any</a:t>
                      </a:r>
                    </a:p>
                  </a:txBody>
                  <a:tcPr marL="50800" marR="50800" marT="50800" marB="50800" anchor="ctr" anchorCtr="0" horzOverflow="overflow"/>
                </a:tc>
                <a:tc>
                  <a:txBody>
                    <a:bodyPr/>
                    <a:lstStyle/>
                    <a:p>
                      <a:pPr defTabSz="914400">
                        <a:defRPr sz="1800"/>
                      </a:pPr>
                      <a:r>
                        <a:rPr sz="2200">
                          <a:sym typeface="Helvetica Neue"/>
                        </a:rPr>
                        <a:t>Zappa (Flask/Django), Chalice</a:t>
                      </a:r>
                    </a:p>
                  </a:txBody>
                  <a:tcPr marL="50800" marR="50800" marT="50800" marB="50800" anchor="ctr" anchorCtr="0" horzOverflow="overflow"/>
                </a:tc>
              </a:tr>
              <a:tr h="876708">
                <a:tc>
                  <a:txBody>
                    <a:bodyPr/>
                    <a:lstStyle/>
                    <a:p>
                      <a:pPr defTabSz="914400">
                        <a:defRPr sz="1800"/>
                      </a:pPr>
                      <a:r>
                        <a:rPr sz="2200">
                          <a:sym typeface="Helvetica Neue"/>
                        </a:rPr>
                        <a:t>Node 6</a:t>
                      </a:r>
                    </a:p>
                  </a:txBody>
                  <a:tcPr marL="50800" marR="50800" marT="50800" marB="50800" anchor="ctr" anchorCtr="0" horzOverflow="overflow"/>
                </a:tc>
                <a:tc>
                  <a:txBody>
                    <a:bodyPr/>
                    <a:lstStyle/>
                    <a:p>
                      <a:pPr defTabSz="914400">
                        <a:defRPr sz="1800"/>
                      </a:pPr>
                      <a:r>
                        <a:rPr sz="2200">
                          <a:sym typeface="Helvetica Neue"/>
                        </a:rPr>
                        <a:t>2 - 36 ms</a:t>
                      </a:r>
                    </a:p>
                  </a:txBody>
                  <a:tcPr marL="50800" marR="50800" marT="50800" marB="50800" anchor="ctr" anchorCtr="0" horzOverflow="overflow"/>
                </a:tc>
                <a:tc>
                  <a:txBody>
                    <a:bodyPr/>
                    <a:lstStyle/>
                    <a:p>
                      <a:pPr defTabSz="914400">
                        <a:defRPr sz="1800"/>
                      </a:pPr>
                      <a:r>
                        <a:rPr sz="2200">
                          <a:sym typeface="Helvetica Neue"/>
                        </a:rPr>
                        <a:t>Any</a:t>
                      </a:r>
                    </a:p>
                  </a:txBody>
                  <a:tcPr marL="50800" marR="50800" marT="50800" marB="50800" anchor="ctr" anchorCtr="0" horzOverflow="overflow"/>
                </a:tc>
                <a:tc>
                  <a:txBody>
                    <a:bodyPr/>
                    <a:lstStyle/>
                    <a:p>
                      <a:pPr defTabSz="914400">
                        <a:defRPr sz="1800"/>
                      </a:pPr>
                      <a:r>
                        <a:rPr sz="2200">
                          <a:sym typeface="Helvetica Neue"/>
                        </a:rPr>
                        <a:t>ServerLess</a:t>
                      </a:r>
                    </a:p>
                  </a:txBody>
                  <a:tcPr marL="50800" marR="50800" marT="50800" marB="50800" anchor="ctr" anchorCtr="0" horzOverflow="overflow"/>
                </a:tc>
              </a:tr>
              <a:tr h="876708">
                <a:tc>
                  <a:txBody>
                    <a:bodyPr/>
                    <a:lstStyle/>
                    <a:p>
                      <a:pPr defTabSz="914400">
                        <a:defRPr sz="1800"/>
                      </a:pPr>
                      <a:r>
                        <a:rPr sz="2200">
                          <a:sym typeface="Helvetica Neue"/>
                        </a:rPr>
                        <a:t>Java 8</a:t>
                      </a:r>
                    </a:p>
                  </a:txBody>
                  <a:tcPr marL="50800" marR="50800" marT="50800" marB="50800" anchor="ctr" anchorCtr="0" horzOverflow="overflow"/>
                </a:tc>
                <a:tc>
                  <a:txBody>
                    <a:bodyPr/>
                    <a:lstStyle/>
                    <a:p>
                      <a:pPr defTabSz="914400">
                        <a:defRPr sz="1800"/>
                      </a:pPr>
                      <a:r>
                        <a:rPr sz="2200">
                          <a:sym typeface="Helvetica Neue"/>
                        </a:rPr>
                        <a:t>425ms - 4000ms</a:t>
                      </a:r>
                    </a:p>
                  </a:txBody>
                  <a:tcPr marL="50800" marR="50800" marT="50800" marB="50800" anchor="ctr" anchorCtr="0" horzOverflow="overflow"/>
                </a:tc>
                <a:tc>
                  <a:txBody>
                    <a:bodyPr/>
                    <a:lstStyle/>
                    <a:p>
                      <a:pPr defTabSz="914400">
                        <a:defRPr sz="1800"/>
                      </a:pPr>
                      <a:r>
                        <a:rPr sz="2200">
                          <a:sym typeface="Helvetica Neue"/>
                        </a:rPr>
                        <a:t>1.5G</a:t>
                      </a:r>
                    </a:p>
                  </a:txBody>
                  <a:tcPr marL="50800" marR="50800" marT="50800" marB="50800" anchor="ctr" anchorCtr="0" horzOverflow="overflow"/>
                </a:tc>
                <a:tc>
                  <a:txBody>
                    <a:bodyPr/>
                    <a:lstStyle/>
                    <a:p>
                      <a:pPr defTabSz="914400">
                        <a:defRPr sz="1800"/>
                      </a:pPr>
                      <a:r>
                        <a:rPr sz="2200">
                          <a:sym typeface="Helvetica Neue"/>
                        </a:rPr>
                        <a:t>-</a:t>
                      </a:r>
                    </a:p>
                  </a:txBody>
                  <a:tcPr marL="50800" marR="50800" marT="50800" marB="50800" anchor="ctr" anchorCtr="0" horzOverflow="overflow"/>
                </a:tc>
              </a:tr>
              <a:tr h="876708">
                <a:tc>
                  <a:txBody>
                    <a:bodyPr/>
                    <a:lstStyle/>
                    <a:p>
                      <a:pPr defTabSz="914400">
                        <a:defRPr sz="1800"/>
                      </a:pPr>
                      <a:r>
                        <a:rPr sz="2200">
                          <a:sym typeface="Helvetica Neue"/>
                        </a:rPr>
                        <a:t>C#</a:t>
                      </a:r>
                    </a:p>
                  </a:txBody>
                  <a:tcPr marL="50800" marR="50800" marT="50800" marB="50800" anchor="ctr" anchorCtr="0" horzOverflow="overflow"/>
                </a:tc>
                <a:tc>
                  <a:txBody>
                    <a:bodyPr/>
                    <a:lstStyle/>
                    <a:p>
                      <a:pPr defTabSz="914400">
                        <a:defRPr sz="1800"/>
                      </a:pPr>
                      <a:r>
                        <a:rPr sz="2200">
                          <a:sym typeface="Helvetica Neue"/>
                        </a:rPr>
                        <a:t>694ms - 5000ms</a:t>
                      </a:r>
                    </a:p>
                  </a:txBody>
                  <a:tcPr marL="50800" marR="50800" marT="50800" marB="50800" anchor="ctr" anchorCtr="0" horzOverflow="overflow"/>
                </a:tc>
                <a:tc>
                  <a:txBody>
                    <a:bodyPr/>
                    <a:lstStyle/>
                    <a:p>
                      <a:pPr defTabSz="914400">
                        <a:defRPr sz="1800"/>
                      </a:pPr>
                      <a:r>
                        <a:rPr sz="2200">
                          <a:sym typeface="Helvetica Neue"/>
                        </a:rPr>
                        <a:t>1.5G</a:t>
                      </a:r>
                    </a:p>
                  </a:txBody>
                  <a:tcPr marL="50800" marR="50800" marT="50800" marB="50800" anchor="ctr" anchorCtr="0" horzOverflow="overflow"/>
                </a:tc>
                <a:tc>
                  <a:txBody>
                    <a:bodyPr/>
                    <a:lstStyle/>
                    <a:p>
                      <a:pPr defTabSz="914400">
                        <a:defRPr sz="1800"/>
                      </a:pPr>
                      <a:r>
                        <a:rPr sz="2200">
                          <a:sym typeface="Helvetica Neue"/>
                        </a:rPr>
                        <a:t>-</a:t>
                      </a:r>
                    </a:p>
                  </a:txBody>
                  <a:tcPr marL="50800" marR="50800" marT="50800" marB="50800" anchor="ctr" anchorCtr="0" horzOverflow="overflow"/>
                </a:tc>
              </a:tr>
            </a:tbl>
          </a:graphicData>
        </a:graphic>
      </p:graphicFrame>
      <p:sp>
        <p:nvSpPr>
          <p:cNvPr id="206" name="Note: Times are before framework initialization.  See below for details https://read.acloud.guru/does-coding-language-memory-or-package-size-affect-cold-starts-of-aws-lambda-a15e26d12c76"/>
          <p:cNvSpPr txBox="1"/>
          <p:nvPr/>
        </p:nvSpPr>
        <p:spPr>
          <a:xfrm>
            <a:off x="1537750" y="7968640"/>
            <a:ext cx="9682447" cy="922178"/>
          </a:xfrm>
          <a:prstGeom prst="rect">
            <a:avLst/>
          </a:prstGeom>
          <a:ln w="12700">
            <a:miter lim="400000"/>
          </a:ln>
          <a:extLst>
            <a:ext uri="{C572A759-6A51-4108-AA02-DFA0A04FC94B}">
              <ma14:wrappingTextBoxFlag xmlns:ma14="http://schemas.microsoft.com/office/mac/drawingml/2011/main" val="1"/>
            </a:ext>
          </a:extLst>
        </p:spPr>
        <p:txBody>
          <a:bodyPr lIns="27093" tIns="27093" rIns="27093" bIns="27093" anchor="ctr">
            <a:spAutoFit/>
          </a:bodyPr>
          <a:lstStyle/>
          <a:p>
            <a:pPr defTabSz="587022">
              <a:defRPr sz="2000">
                <a:latin typeface="Arial"/>
                <a:ea typeface="Arial"/>
                <a:cs typeface="Arial"/>
                <a:sym typeface="Arial"/>
              </a:defRPr>
            </a:pPr>
            <a:r>
              <a:rPr b="0"/>
              <a:t>Note: Times are before framework initialization.  See below for details</a:t>
            </a:r>
            <a:br/>
            <a:r>
              <a:t>https://read.acloud.guru/does-coding-language-memory-or-package-size-affect-cold-starts-of-aws-lambda-a15e26d12c76</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10" name="ONE.png" descr="ONE.png"/>
          <p:cNvPicPr>
            <a:picLocks noChangeAspect="1"/>
          </p:cNvPicPr>
          <p:nvPr>
            <p:ph type="pic" idx="13"/>
          </p:nvPr>
        </p:nvPicPr>
        <p:blipFill>
          <a:blip r:embed="rId3">
            <a:extLst/>
          </a:blip>
          <a:srcRect l="970" t="0" r="970" b="0"/>
          <a:stretch>
            <a:fillRect/>
          </a:stretch>
        </p:blipFill>
        <p:spPr>
          <a:xfrm>
            <a:off x="2533848" y="2188741"/>
            <a:ext cx="7937147" cy="7103468"/>
          </a:xfrm>
          <a:prstGeom prst="rect">
            <a:avLst/>
          </a:prstGeom>
        </p:spPr>
      </p:pic>
      <p:sp>
        <p:nvSpPr>
          <p:cNvPr id="211" name="Serverless: Cold Start"/>
          <p:cNvSpPr txBox="1"/>
          <p:nvPr>
            <p:ph type="title"/>
          </p:nvPr>
        </p:nvSpPr>
        <p:spPr>
          <a:prstGeom prst="rect">
            <a:avLst/>
          </a:prstGeom>
        </p:spPr>
        <p:txBody>
          <a:bodyPr/>
          <a:lstStyle/>
          <a:p>
            <a:pPr/>
            <a:r>
              <a:t>Serverless: Cold Start</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15" name="TWO.png" descr="TWO.png"/>
          <p:cNvPicPr>
            <a:picLocks noChangeAspect="1"/>
          </p:cNvPicPr>
          <p:nvPr>
            <p:ph type="pic" idx="13"/>
          </p:nvPr>
        </p:nvPicPr>
        <p:blipFill>
          <a:blip r:embed="rId3">
            <a:extLst/>
          </a:blip>
          <a:srcRect l="1463" t="0" r="1463" b="0"/>
          <a:stretch>
            <a:fillRect/>
          </a:stretch>
        </p:blipFill>
        <p:spPr>
          <a:xfrm>
            <a:off x="1580356" y="2347861"/>
            <a:ext cx="9844117" cy="6785225"/>
          </a:xfrm>
          <a:prstGeom prst="rect">
            <a:avLst/>
          </a:prstGeom>
        </p:spPr>
      </p:pic>
      <p:sp>
        <p:nvSpPr>
          <p:cNvPr id="216" name="Serverless"/>
          <p:cNvSpPr txBox="1"/>
          <p:nvPr>
            <p:ph type="title"/>
          </p:nvPr>
        </p:nvSpPr>
        <p:spPr>
          <a:prstGeom prst="rect">
            <a:avLst/>
          </a:prstGeom>
        </p:spPr>
        <p:txBody>
          <a:bodyPr/>
          <a:lstStyle/>
          <a:p>
            <a:pPr/>
            <a:r>
              <a:t>Serverless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4" name="Agenda"/>
          <p:cNvSpPr txBox="1"/>
          <p:nvPr>
            <p:ph type="title"/>
          </p:nvPr>
        </p:nvSpPr>
        <p:spPr>
          <a:prstGeom prst="rect">
            <a:avLst/>
          </a:prstGeom>
        </p:spPr>
        <p:txBody>
          <a:bodyPr/>
          <a:lstStyle/>
          <a:p>
            <a:pPr/>
            <a:r>
              <a:t>Agenda</a:t>
            </a:r>
          </a:p>
        </p:txBody>
      </p:sp>
      <p:sp>
        <p:nvSpPr>
          <p:cNvPr id="125" name="Definitions…"/>
          <p:cNvSpPr txBox="1"/>
          <p:nvPr>
            <p:ph type="body" idx="1"/>
          </p:nvPr>
        </p:nvSpPr>
        <p:spPr>
          <a:prstGeom prst="rect">
            <a:avLst/>
          </a:prstGeom>
        </p:spPr>
        <p:txBody>
          <a:bodyPr lIns="25400" tIns="25400" rIns="25400" bIns="25400" numCol="2" spcCol="554990"/>
          <a:lstStyle/>
          <a:p>
            <a:pPr/>
          </a:p>
          <a:p>
            <a:pPr/>
            <a:r>
              <a:t>Definitions</a:t>
            </a:r>
          </a:p>
          <a:p>
            <a:pPr/>
            <a:r>
              <a:t>Serverless vs Traditional </a:t>
            </a:r>
          </a:p>
          <a:p>
            <a:pPr/>
            <a:r>
              <a:t>Why Python + Zappa</a:t>
            </a:r>
          </a:p>
          <a:p>
            <a:pPr/>
            <a:r>
              <a:t>Pitfalls to avoid</a:t>
            </a:r>
          </a:p>
          <a:p>
            <a:pPr/>
          </a:p>
          <a:p>
            <a:pPr/>
            <a:r>
              <a:t>Zappa, Google AppEngine, and WSGI</a:t>
            </a:r>
          </a:p>
          <a:p>
            <a:pPr/>
            <a:r>
              <a:t>Demo deployments</a:t>
            </a:r>
          </a:p>
          <a:p>
            <a:pPr/>
            <a:r>
              <a:t>Advantages and Limitations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Definitions"/>
          <p:cNvSpPr txBox="1"/>
          <p:nvPr>
            <p:ph type="title"/>
          </p:nvPr>
        </p:nvSpPr>
        <p:spPr>
          <a:prstGeom prst="rect">
            <a:avLst/>
          </a:prstGeom>
        </p:spPr>
        <p:txBody>
          <a:bodyPr/>
          <a:lstStyle/>
          <a:p>
            <a:pPr/>
            <a:r>
              <a:t>Definitions</a:t>
            </a:r>
          </a:p>
        </p:txBody>
      </p:sp>
      <p:sp>
        <p:nvSpPr>
          <p:cNvPr id="130" name="SaaS: Your just a user with little responsibility…"/>
          <p:cNvSpPr txBox="1"/>
          <p:nvPr>
            <p:ph type="body" idx="1"/>
          </p:nvPr>
        </p:nvSpPr>
        <p:spPr>
          <a:xfrm>
            <a:off x="952500" y="2597150"/>
            <a:ext cx="11099800" cy="6286500"/>
          </a:xfrm>
          <a:prstGeom prst="rect">
            <a:avLst/>
          </a:prstGeom>
        </p:spPr>
        <p:txBody>
          <a:bodyPr/>
          <a:lstStyle/>
          <a:p>
            <a:pPr/>
            <a:r>
              <a:t>SaaS: Your just a user with little responsibility</a:t>
            </a:r>
          </a:p>
          <a:p>
            <a:pPr/>
            <a:r>
              <a:t>PaaS: More on the vendor, less on you</a:t>
            </a:r>
          </a:p>
          <a:p>
            <a:pPr/>
            <a:r>
              <a:t>IaaS: You handle all but the physical hardware</a:t>
            </a:r>
          </a:p>
          <a:p>
            <a:pPr/>
            <a:r>
              <a:t>Monolith: Application with tightly coupled services</a:t>
            </a:r>
          </a:p>
          <a:p>
            <a:pPr/>
            <a:r>
              <a:t>Microservice: Do only one thing, and one thing well.</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4" name="Elastic BeanStalk.png" descr="Elastic BeanStalk.png"/>
          <p:cNvPicPr>
            <a:picLocks noChangeAspect="1"/>
          </p:cNvPicPr>
          <p:nvPr>
            <p:ph type="pic" idx="13"/>
          </p:nvPr>
        </p:nvPicPr>
        <p:blipFill>
          <a:blip r:embed="rId3">
            <a:extLst/>
          </a:blip>
          <a:srcRect l="40498" t="4944" r="17029" b="10671"/>
          <a:stretch>
            <a:fillRect/>
          </a:stretch>
        </p:blipFill>
        <p:spPr>
          <a:xfrm>
            <a:off x="6718300" y="2590799"/>
            <a:ext cx="5334000" cy="6286501"/>
          </a:xfrm>
          <a:prstGeom prst="rect">
            <a:avLst/>
          </a:prstGeom>
        </p:spPr>
      </p:pic>
      <p:sp>
        <p:nvSpPr>
          <p:cNvPr id="135" name="Traditional HA (EB)"/>
          <p:cNvSpPr txBox="1"/>
          <p:nvPr>
            <p:ph type="title"/>
          </p:nvPr>
        </p:nvSpPr>
        <p:spPr>
          <a:prstGeom prst="rect">
            <a:avLst/>
          </a:prstGeom>
        </p:spPr>
        <p:txBody>
          <a:bodyPr/>
          <a:lstStyle/>
          <a:p>
            <a:pPr/>
            <a:r>
              <a:t>Traditional HA (EB)</a:t>
            </a:r>
          </a:p>
        </p:txBody>
      </p:sp>
      <p:sp>
        <p:nvSpPr>
          <p:cNvPr id="136" name="Role based access…"/>
          <p:cNvSpPr txBox="1"/>
          <p:nvPr>
            <p:ph type="body" sz="half" idx="1"/>
          </p:nvPr>
        </p:nvSpPr>
        <p:spPr>
          <a:prstGeom prst="rect">
            <a:avLst/>
          </a:prstGeom>
        </p:spPr>
        <p:txBody>
          <a:bodyPr/>
          <a:lstStyle/>
          <a:p>
            <a:pPr marL="301752" indent="-301752" defTabSz="514095">
              <a:spcBef>
                <a:spcPts val="2800"/>
              </a:spcBef>
              <a:defRPr sz="2464"/>
            </a:pPr>
            <a:r>
              <a:t>Role based access </a:t>
            </a:r>
          </a:p>
          <a:p>
            <a:pPr marL="301752" indent="-301752" defTabSz="514095">
              <a:spcBef>
                <a:spcPts val="2800"/>
              </a:spcBef>
              <a:defRPr sz="2464"/>
            </a:pPr>
            <a:r>
              <a:t>VPC</a:t>
            </a:r>
          </a:p>
          <a:p>
            <a:pPr marL="301752" indent="-301752" defTabSz="514095">
              <a:spcBef>
                <a:spcPts val="2800"/>
              </a:spcBef>
              <a:defRPr sz="2464"/>
            </a:pPr>
            <a:r>
              <a:t>Load Balancer</a:t>
            </a:r>
          </a:p>
          <a:p>
            <a:pPr marL="301752" indent="-301752" defTabSz="514095">
              <a:spcBef>
                <a:spcPts val="2800"/>
              </a:spcBef>
              <a:defRPr sz="2464"/>
            </a:pPr>
            <a:r>
              <a:t>Autoscale group</a:t>
            </a:r>
          </a:p>
          <a:p>
            <a:pPr marL="301752" indent="-301752" defTabSz="514095">
              <a:spcBef>
                <a:spcPts val="2800"/>
              </a:spcBef>
              <a:defRPr sz="2464"/>
            </a:pPr>
            <a:r>
              <a:t>Security groups 2+</a:t>
            </a:r>
          </a:p>
          <a:p>
            <a:pPr marL="301752" indent="-301752" defTabSz="514095">
              <a:spcBef>
                <a:spcPts val="2800"/>
              </a:spcBef>
              <a:defRPr sz="2464"/>
            </a:pPr>
            <a:r>
              <a:t>AZ and Regions</a:t>
            </a:r>
          </a:p>
          <a:p>
            <a:pPr marL="301752" indent="-301752" defTabSz="514095">
              <a:spcBef>
                <a:spcPts val="2800"/>
              </a:spcBef>
              <a:defRPr sz="2464"/>
            </a:pPr>
            <a:r>
              <a:t>AMI to patch</a:t>
            </a:r>
          </a:p>
          <a:p>
            <a:pPr marL="301752" indent="-301752" defTabSz="514095">
              <a:spcBef>
                <a:spcPts val="2800"/>
              </a:spcBef>
              <a:defRPr sz="2464"/>
            </a:pPr>
            <a:r>
              <a:t>Instances to babysit</a:t>
            </a:r>
          </a:p>
          <a:p>
            <a:pPr marL="301752" indent="-301752" defTabSz="514095">
              <a:spcBef>
                <a:spcPts val="2800"/>
              </a:spcBef>
              <a:defRPr sz="2464"/>
            </a:pPr>
            <a:r>
              <a:t>Complex Packaging</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40" name="ServerLess Architecture (1).png" descr="ServerLess Architecture (1).png"/>
          <p:cNvPicPr>
            <a:picLocks noChangeAspect="1"/>
          </p:cNvPicPr>
          <p:nvPr>
            <p:ph type="pic" idx="13"/>
          </p:nvPr>
        </p:nvPicPr>
        <p:blipFill>
          <a:blip r:embed="rId3">
            <a:extLst/>
          </a:blip>
          <a:srcRect l="23025" t="16423" r="43175" b="16423"/>
          <a:stretch>
            <a:fillRect/>
          </a:stretch>
        </p:blipFill>
        <p:spPr>
          <a:xfrm>
            <a:off x="6718299" y="2590800"/>
            <a:ext cx="5334001" cy="6286500"/>
          </a:xfrm>
          <a:prstGeom prst="rect">
            <a:avLst/>
          </a:prstGeom>
        </p:spPr>
      </p:pic>
      <p:sp>
        <p:nvSpPr>
          <p:cNvPr id="141" name="Serverless"/>
          <p:cNvSpPr txBox="1"/>
          <p:nvPr>
            <p:ph type="title"/>
          </p:nvPr>
        </p:nvSpPr>
        <p:spPr>
          <a:prstGeom prst="rect">
            <a:avLst/>
          </a:prstGeom>
        </p:spPr>
        <p:txBody>
          <a:bodyPr/>
          <a:lstStyle/>
          <a:p>
            <a:pPr/>
            <a:r>
              <a:t>Serverless</a:t>
            </a:r>
          </a:p>
        </p:txBody>
      </p:sp>
      <p:sp>
        <p:nvSpPr>
          <p:cNvPr id="142" name="Serverless Frontend…"/>
          <p:cNvSpPr txBox="1"/>
          <p:nvPr>
            <p:ph type="body" sz="half" idx="1"/>
          </p:nvPr>
        </p:nvSpPr>
        <p:spPr>
          <a:prstGeom prst="rect">
            <a:avLst/>
          </a:prstGeom>
        </p:spPr>
        <p:txBody>
          <a:bodyPr/>
          <a:lstStyle/>
          <a:p>
            <a:pPr/>
            <a:r>
              <a:t>Serverless Frontend</a:t>
            </a:r>
          </a:p>
          <a:p>
            <a:pPr/>
            <a:r>
              <a:t>Serverless Backend</a:t>
            </a:r>
          </a:p>
          <a:p>
            <a:pPr/>
            <a:r>
              <a:t>Role based access to AWS resources</a:t>
            </a:r>
          </a:p>
          <a:p>
            <a:pPr/>
            <a:r>
              <a:t>Smaller attack surface</a:t>
            </a:r>
          </a:p>
          <a:p>
            <a:pPr/>
            <a:r>
              <a:t>True PaaS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Why Zappa"/>
          <p:cNvSpPr txBox="1"/>
          <p:nvPr>
            <p:ph type="title"/>
          </p:nvPr>
        </p:nvSpPr>
        <p:spPr>
          <a:prstGeom prst="rect">
            <a:avLst/>
          </a:prstGeom>
        </p:spPr>
        <p:txBody>
          <a:bodyPr/>
          <a:lstStyle/>
          <a:p>
            <a:pPr/>
            <a:r>
              <a:t>Why Zappa</a:t>
            </a:r>
          </a:p>
        </p:txBody>
      </p:sp>
      <p:sp>
        <p:nvSpPr>
          <p:cNvPr id="147" name="Monolith — MicroService  — NanoService…"/>
          <p:cNvSpPr txBox="1"/>
          <p:nvPr>
            <p:ph type="body" idx="1"/>
          </p:nvPr>
        </p:nvSpPr>
        <p:spPr>
          <a:xfrm>
            <a:off x="952500" y="2597150"/>
            <a:ext cx="11099800" cy="6286500"/>
          </a:xfrm>
          <a:prstGeom prst="rect">
            <a:avLst/>
          </a:prstGeom>
        </p:spPr>
        <p:txBody>
          <a:bodyPr/>
          <a:lstStyle/>
          <a:p>
            <a:pPr marL="400050" indent="-400050" defTabSz="525779">
              <a:spcBef>
                <a:spcPts val="3700"/>
              </a:spcBef>
              <a:defRPr sz="2880"/>
            </a:pPr>
            <a:r>
              <a:t>Monolith — MicroService  — NanoService</a:t>
            </a:r>
          </a:p>
          <a:p>
            <a:pPr marL="400050" indent="-400050" defTabSz="525779">
              <a:spcBef>
                <a:spcPts val="3700"/>
              </a:spcBef>
              <a:defRPr sz="2880"/>
            </a:pPr>
            <a:r>
              <a:t>Cold start</a:t>
            </a:r>
          </a:p>
          <a:p>
            <a:pPr marL="400050" indent="-400050" defTabSz="525779">
              <a:spcBef>
                <a:spcPts val="3700"/>
              </a:spcBef>
              <a:defRPr sz="2880"/>
            </a:pPr>
            <a:r>
              <a:t>Routing</a:t>
            </a:r>
          </a:p>
          <a:p>
            <a:pPr marL="400050" indent="-400050" defTabSz="525779">
              <a:spcBef>
                <a:spcPts val="3700"/>
              </a:spcBef>
              <a:defRPr sz="2880"/>
            </a:pPr>
            <a:r>
              <a:t>Complex deployment</a:t>
            </a:r>
          </a:p>
          <a:p>
            <a:pPr marL="400050" indent="-400050" defTabSz="525779">
              <a:spcBef>
                <a:spcPts val="3700"/>
              </a:spcBef>
              <a:defRPr sz="2880"/>
            </a:pPr>
            <a:r>
              <a:t>Console use</a:t>
            </a:r>
          </a:p>
          <a:p>
            <a:pPr marL="400050" indent="-400050" defTabSz="525779">
              <a:spcBef>
                <a:spcPts val="3700"/>
              </a:spcBef>
              <a:defRPr sz="2880"/>
            </a:pPr>
            <a:r>
              <a:t>Unit testing</a:t>
            </a:r>
          </a:p>
          <a:p>
            <a:pPr marL="400050" indent="-400050" defTabSz="525779">
              <a:spcBef>
                <a:spcPts val="3700"/>
              </a:spcBef>
              <a:defRPr sz="2880"/>
            </a:pPr>
            <a:r>
              <a:t>Difficult Debugging</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Suggested Approach"/>
          <p:cNvSpPr txBox="1"/>
          <p:nvPr>
            <p:ph type="title"/>
          </p:nvPr>
        </p:nvSpPr>
        <p:spPr>
          <a:prstGeom prst="rect">
            <a:avLst/>
          </a:prstGeom>
        </p:spPr>
        <p:txBody>
          <a:bodyPr/>
          <a:lstStyle/>
          <a:p>
            <a:pPr/>
            <a:r>
              <a:t>Suggested Approach</a:t>
            </a:r>
          </a:p>
        </p:txBody>
      </p:sp>
      <p:sp>
        <p:nvSpPr>
          <p:cNvPr id="152" name="Build onto of a Python framework (Flask/Django etc)…"/>
          <p:cNvSpPr txBox="1"/>
          <p:nvPr>
            <p:ph type="body" idx="1"/>
          </p:nvPr>
        </p:nvSpPr>
        <p:spPr>
          <a:prstGeom prst="rect">
            <a:avLst/>
          </a:prstGeom>
        </p:spPr>
        <p:txBody>
          <a:bodyPr/>
          <a:lstStyle/>
          <a:p>
            <a:pPr/>
            <a:r>
              <a:t>Build onto of a Python framework (Flask/Django etc)</a:t>
            </a:r>
          </a:p>
          <a:p>
            <a:pPr/>
            <a:r>
              <a:t>Design what is included in the micro-service</a:t>
            </a:r>
          </a:p>
          <a:p>
            <a:pPr/>
            <a:r>
              <a:t>Add zappa_settings.json to deploy on AWS</a:t>
            </a:r>
          </a:p>
          <a:p>
            <a:pPr/>
            <a:r>
              <a:t>Add app.yaml to deploy on Google App Engine</a:t>
            </a:r>
          </a:p>
          <a:p>
            <a:pPr/>
            <a:r>
              <a:t>User a Container or Instance for IaaS deployment</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Vendor Neutral Architecture using Python/Zappa"/>
          <p:cNvSpPr txBox="1"/>
          <p:nvPr>
            <p:ph type="title"/>
          </p:nvPr>
        </p:nvSpPr>
        <p:spPr>
          <a:prstGeom prst="rect">
            <a:avLst/>
          </a:prstGeom>
        </p:spPr>
        <p:txBody>
          <a:bodyPr/>
          <a:lstStyle>
            <a:lvl1pPr defTabSz="461518">
              <a:defRPr sz="6320"/>
            </a:lvl1pPr>
          </a:lstStyle>
          <a:p>
            <a:pPr/>
            <a:r>
              <a:t>Vendor Neutral Architecture using Python/Zappa</a:t>
            </a:r>
          </a:p>
        </p:txBody>
      </p:sp>
      <p:sp>
        <p:nvSpPr>
          <p:cNvPr id="155" name="Google Cloud Platform"/>
          <p:cNvSpPr/>
          <p:nvPr/>
        </p:nvSpPr>
        <p:spPr>
          <a:xfrm>
            <a:off x="2337566" y="7940446"/>
            <a:ext cx="2706783" cy="1144397"/>
          </a:xfrm>
          <a:prstGeom prst="rect">
            <a:avLst/>
          </a:prstGeom>
          <a:solidFill>
            <a:schemeClr val="accent3">
              <a:hueOff val="-274225"/>
              <a:satOff val="26768"/>
              <a:lumOff val="11368"/>
            </a:schemeClr>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b="0" sz="2200">
                <a:latin typeface="+mn-lt"/>
                <a:ea typeface="+mn-ea"/>
                <a:cs typeface="+mn-cs"/>
                <a:sym typeface="Helvetica Neue Medium"/>
              </a:defRPr>
            </a:lvl1pPr>
          </a:lstStyle>
          <a:p>
            <a:pPr/>
            <a:r>
              <a:t>Google Cloud Platform</a:t>
            </a:r>
          </a:p>
        </p:txBody>
      </p:sp>
      <p:sp>
        <p:nvSpPr>
          <p:cNvPr id="156" name="Amazon Web Services"/>
          <p:cNvSpPr/>
          <p:nvPr/>
        </p:nvSpPr>
        <p:spPr>
          <a:xfrm>
            <a:off x="7698977" y="7940446"/>
            <a:ext cx="2998884" cy="1144397"/>
          </a:xfrm>
          <a:prstGeom prst="rect">
            <a:avLst/>
          </a:prstGeom>
          <a:solidFill>
            <a:schemeClr val="accent4">
              <a:hueOff val="-1081314"/>
              <a:satOff val="4338"/>
              <a:lumOff val="-8931"/>
            </a:schemeClr>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b="0" sz="2200">
                <a:latin typeface="+mn-lt"/>
                <a:ea typeface="+mn-ea"/>
                <a:cs typeface="+mn-cs"/>
                <a:sym typeface="Helvetica Neue Medium"/>
              </a:defRPr>
            </a:lvl1pPr>
          </a:lstStyle>
          <a:p>
            <a:pPr/>
            <a:r>
              <a:t>Amazon Web Services</a:t>
            </a:r>
          </a:p>
        </p:txBody>
      </p:sp>
      <p:sp>
        <p:nvSpPr>
          <p:cNvPr id="157" name="Flask, Django, webapp2, etc."/>
          <p:cNvSpPr/>
          <p:nvPr/>
        </p:nvSpPr>
        <p:spPr>
          <a:xfrm>
            <a:off x="2321245" y="4406017"/>
            <a:ext cx="8362310" cy="737367"/>
          </a:xfrm>
          <a:prstGeom prst="rect">
            <a:avLst/>
          </a:prstGeom>
          <a:solidFill>
            <a:srgbClr val="929292"/>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b="0" sz="2200">
                <a:latin typeface="+mn-lt"/>
                <a:ea typeface="+mn-ea"/>
                <a:cs typeface="+mn-cs"/>
                <a:sym typeface="Helvetica Neue Medium"/>
              </a:defRPr>
            </a:lvl1pPr>
          </a:lstStyle>
          <a:p>
            <a:pPr/>
            <a:r>
              <a:t>Flask, Django, webapp2, etc.</a:t>
            </a:r>
          </a:p>
        </p:txBody>
      </p:sp>
      <p:sp>
        <p:nvSpPr>
          <p:cNvPr id="158" name="Google AppEngine WSGI"/>
          <p:cNvSpPr/>
          <p:nvPr/>
        </p:nvSpPr>
        <p:spPr>
          <a:xfrm>
            <a:off x="2340153" y="5519046"/>
            <a:ext cx="2701610" cy="2209156"/>
          </a:xfrm>
          <a:prstGeom prst="rect">
            <a:avLst/>
          </a:prstGeom>
          <a:solidFill>
            <a:schemeClr val="accent3"/>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p>
            <a:pPr>
              <a:defRPr b="0" sz="2200">
                <a:latin typeface="+mn-lt"/>
                <a:ea typeface="+mn-ea"/>
                <a:cs typeface="+mn-cs"/>
                <a:sym typeface="Helvetica Neue Medium"/>
              </a:defRPr>
            </a:pPr>
            <a:r>
              <a:t>Google AppEngine</a:t>
            </a:r>
            <a:br/>
            <a:r>
              <a:t>WSGI</a:t>
            </a:r>
          </a:p>
        </p:txBody>
      </p:sp>
      <p:sp>
        <p:nvSpPr>
          <p:cNvPr id="159" name="AWS Lambda &amp; AWS API Gateway"/>
          <p:cNvSpPr/>
          <p:nvPr/>
        </p:nvSpPr>
        <p:spPr>
          <a:xfrm>
            <a:off x="7698977" y="6289464"/>
            <a:ext cx="2998884" cy="1402364"/>
          </a:xfrm>
          <a:prstGeom prst="rect">
            <a:avLst/>
          </a:prstGeom>
          <a:solidFill>
            <a:schemeClr val="accent4">
              <a:hueOff val="-1081314"/>
              <a:satOff val="4338"/>
              <a:lumOff val="-8931"/>
            </a:schemeClr>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b="0" sz="2200">
                <a:latin typeface="+mn-lt"/>
                <a:ea typeface="+mn-ea"/>
                <a:cs typeface="+mn-cs"/>
                <a:sym typeface="Helvetica Neue Medium"/>
              </a:defRPr>
            </a:lvl1pPr>
          </a:lstStyle>
          <a:p>
            <a:pPr/>
            <a:r>
              <a:t>AWS Lambda &amp; AWS API Gateway</a:t>
            </a:r>
          </a:p>
        </p:txBody>
      </p:sp>
      <p:sp>
        <p:nvSpPr>
          <p:cNvPr id="160" name="Zappa - WSGI"/>
          <p:cNvSpPr/>
          <p:nvPr/>
        </p:nvSpPr>
        <p:spPr>
          <a:xfrm>
            <a:off x="7729508" y="5519046"/>
            <a:ext cx="2937823" cy="521800"/>
          </a:xfrm>
          <a:prstGeom prst="rect">
            <a:avLst/>
          </a:prstGeom>
          <a:solidFill>
            <a:schemeClr val="accent4">
              <a:hueOff val="-1081314"/>
              <a:satOff val="4338"/>
              <a:lumOff val="-8931"/>
            </a:schemeClr>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b="0" sz="2200">
                <a:latin typeface="+mn-lt"/>
                <a:ea typeface="+mn-ea"/>
                <a:cs typeface="+mn-cs"/>
                <a:sym typeface="Helvetica Neue Medium"/>
              </a:defRPr>
            </a:lvl1pPr>
          </a:lstStyle>
          <a:p>
            <a:pPr/>
            <a:r>
              <a:t>Zappa - WSGI</a:t>
            </a:r>
          </a:p>
        </p:txBody>
      </p:sp>
      <p:sp>
        <p:nvSpPr>
          <p:cNvPr id="161" name="Your application"/>
          <p:cNvSpPr/>
          <p:nvPr/>
        </p:nvSpPr>
        <p:spPr>
          <a:xfrm>
            <a:off x="2321245" y="3292988"/>
            <a:ext cx="8362310" cy="737367"/>
          </a:xfrm>
          <a:prstGeom prst="rect">
            <a:avLst/>
          </a:prstGeom>
          <a:solidFill>
            <a:schemeClr val="accent1"/>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b="0" sz="2200">
                <a:solidFill>
                  <a:srgbClr val="FFFFFF"/>
                </a:solidFill>
                <a:latin typeface="+mn-lt"/>
                <a:ea typeface="+mn-ea"/>
                <a:cs typeface="+mn-cs"/>
                <a:sym typeface="Helvetica Neue Medium"/>
              </a:defRPr>
            </a:lvl1pPr>
          </a:lstStyle>
          <a:p>
            <a:pPr/>
            <a:r>
              <a:t>Your application</a:t>
            </a:r>
          </a:p>
        </p:txBody>
      </p:sp>
      <p:sp>
        <p:nvSpPr>
          <p:cNvPr id="162" name="IaaS"/>
          <p:cNvSpPr/>
          <p:nvPr/>
        </p:nvSpPr>
        <p:spPr>
          <a:xfrm>
            <a:off x="5290940" y="7940446"/>
            <a:ext cx="2185080" cy="1144397"/>
          </a:xfrm>
          <a:prstGeom prst="rect">
            <a:avLst/>
          </a:prstGeom>
          <a:solidFill>
            <a:schemeClr val="accent4"/>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b="0" sz="2200">
                <a:latin typeface="+mn-lt"/>
                <a:ea typeface="+mn-ea"/>
                <a:cs typeface="+mn-cs"/>
                <a:sym typeface="Helvetica Neue Medium"/>
              </a:defRPr>
            </a:lvl1pPr>
          </a:lstStyle>
          <a:p>
            <a:pPr/>
            <a:r>
              <a:t>IaaS</a:t>
            </a:r>
          </a:p>
        </p:txBody>
      </p:sp>
      <p:sp>
        <p:nvSpPr>
          <p:cNvPr id="163" name="Apache"/>
          <p:cNvSpPr/>
          <p:nvPr/>
        </p:nvSpPr>
        <p:spPr>
          <a:xfrm>
            <a:off x="5290940" y="6784514"/>
            <a:ext cx="2161447" cy="907314"/>
          </a:xfrm>
          <a:prstGeom prst="rect">
            <a:avLst/>
          </a:prstGeom>
          <a:solidFill>
            <a:schemeClr val="accent4"/>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lvl1pPr>
              <a:defRPr b="0" sz="2200">
                <a:latin typeface="+mn-lt"/>
                <a:ea typeface="+mn-ea"/>
                <a:cs typeface="+mn-cs"/>
                <a:sym typeface="Helvetica Neue Medium"/>
              </a:defRPr>
            </a:lvl1pPr>
          </a:lstStyle>
          <a:p>
            <a:pPr/>
            <a:r>
              <a:t>Apache</a:t>
            </a:r>
          </a:p>
        </p:txBody>
      </p:sp>
      <p:sp>
        <p:nvSpPr>
          <p:cNvPr id="164" name="mod_wsgi"/>
          <p:cNvSpPr/>
          <p:nvPr/>
        </p:nvSpPr>
        <p:spPr>
          <a:xfrm>
            <a:off x="5290940" y="5519046"/>
            <a:ext cx="2161447" cy="1100993"/>
          </a:xfrm>
          <a:prstGeom prst="rect">
            <a:avLst/>
          </a:prstGeom>
          <a:solidFill>
            <a:schemeClr val="accent4"/>
          </a:solidFill>
          <a:ln w="254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lstStyle/>
          <a:p>
            <a:pPr>
              <a:defRPr b="0" sz="2200">
                <a:latin typeface="+mn-lt"/>
                <a:ea typeface="+mn-ea"/>
                <a:cs typeface="+mn-cs"/>
                <a:sym typeface="Helvetica Neue Medium"/>
              </a:defRPr>
            </a:pPr>
            <a:br/>
            <a:r>
              <a:t>mod_wsgi</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 name="WSGI"/>
          <p:cNvSpPr txBox="1"/>
          <p:nvPr>
            <p:ph type="title"/>
          </p:nvPr>
        </p:nvSpPr>
        <p:spPr>
          <a:prstGeom prst="rect">
            <a:avLst/>
          </a:prstGeom>
        </p:spPr>
        <p:txBody>
          <a:bodyPr/>
          <a:lstStyle/>
          <a:p>
            <a:pPr lvl="1"/>
            <a:r>
              <a:t>WSGI</a:t>
            </a:r>
          </a:p>
        </p:txBody>
      </p:sp>
      <p:sp>
        <p:nvSpPr>
          <p:cNvPr id="169" name="Web Server Gateway Interface…"/>
          <p:cNvSpPr txBox="1"/>
          <p:nvPr>
            <p:ph type="body" idx="1"/>
          </p:nvPr>
        </p:nvSpPr>
        <p:spPr>
          <a:prstGeom prst="rect">
            <a:avLst/>
          </a:prstGeom>
        </p:spPr>
        <p:txBody>
          <a:bodyPr/>
          <a:lstStyle/>
          <a:p>
            <a:pPr marL="404495" indent="-404495" defTabSz="531622">
              <a:spcBef>
                <a:spcPts val="3800"/>
              </a:spcBef>
              <a:defRPr sz="2912"/>
            </a:pPr>
            <a:r>
              <a:t>Web Server Gateway Interface</a:t>
            </a:r>
          </a:p>
          <a:p>
            <a:pPr lvl="1" marL="808990" indent="-404495" defTabSz="531622">
              <a:spcBef>
                <a:spcPts val="3800"/>
              </a:spcBef>
              <a:defRPr sz="2912"/>
            </a:pPr>
            <a:r>
              <a:t>Standardized in PEP 3333 in 2010</a:t>
            </a:r>
          </a:p>
          <a:p>
            <a:pPr lvl="1" marL="808990" indent="-404495" defTabSz="531622">
              <a:spcBef>
                <a:spcPts val="3800"/>
              </a:spcBef>
              <a:defRPr sz="2912"/>
            </a:pPr>
            <a:r>
              <a:t>Used as specification for a universal interface for all web applications or frameworks</a:t>
            </a:r>
          </a:p>
          <a:p>
            <a:pPr marL="404495" indent="-404495" defTabSz="531622">
              <a:spcBef>
                <a:spcPts val="3800"/>
              </a:spcBef>
              <a:defRPr sz="2912"/>
            </a:pPr>
            <a:r>
              <a:t>Used by many major web frameworks commonly used in Python</a:t>
            </a:r>
          </a:p>
          <a:p>
            <a:pPr lvl="1" marL="808990" indent="-404495" defTabSz="531622">
              <a:spcBef>
                <a:spcPts val="3800"/>
              </a:spcBef>
              <a:defRPr sz="2912"/>
            </a:pPr>
            <a:r>
              <a:t>Django, flask, webapp2, etc.</a:t>
            </a:r>
          </a:p>
          <a:p>
            <a:pPr marL="404495" indent="-404495" defTabSz="531622">
              <a:spcBef>
                <a:spcPts val="3800"/>
              </a:spcBef>
              <a:defRPr sz="2912"/>
            </a:pPr>
            <a:r>
              <a:rPr u="sng">
                <a:hlinkClick r:id="rId3" invalidUrl="" action="" tgtFrame="" tooltip="" history="1" highlightClick="0" endSnd="0"/>
              </a:rPr>
              <a:t>https://wsgi.readthedocs.io</a:t>
            </a:r>
            <a:r>
              <a:t> for more information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Chalkboard"/>
        <a:ea typeface="Chalkboard"/>
        <a:cs typeface="Chalkboard"/>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Chalkboard"/>
        <a:ea typeface="Chalkboard"/>
        <a:cs typeface="Chalkboard"/>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